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73" r:id="rId5"/>
    <p:sldId id="257" r:id="rId6"/>
    <p:sldId id="260" r:id="rId7"/>
    <p:sldId id="261" r:id="rId8"/>
    <p:sldId id="262" r:id="rId9"/>
    <p:sldId id="268" r:id="rId10"/>
    <p:sldId id="263" r:id="rId11"/>
    <p:sldId id="277" r:id="rId12"/>
    <p:sldId id="267"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5ED4726-6B45-4592-ABFA-18F646DC8102}" type="datetimeFigureOut">
              <a:rPr lang="en-GB" smtClean="0"/>
              <a:pPr/>
              <a:t>21/09/2011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901829-6F10-464F-B09B-768670C5202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ED4726-6B45-4592-ABFA-18F646DC8102}" type="datetimeFigureOut">
              <a:rPr lang="en-GB" smtClean="0"/>
              <a:pPr/>
              <a:t>21/09/2011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901829-6F10-464F-B09B-768670C5202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ED4726-6B45-4592-ABFA-18F646DC8102}" type="datetimeFigureOut">
              <a:rPr lang="en-GB" smtClean="0"/>
              <a:pPr/>
              <a:t>21/09/2011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901829-6F10-464F-B09B-768670C5202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ED4726-6B45-4592-ABFA-18F646DC8102}" type="datetimeFigureOut">
              <a:rPr lang="en-GB" smtClean="0"/>
              <a:pPr/>
              <a:t>21/09/2011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901829-6F10-464F-B09B-768670C5202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ED4726-6B45-4592-ABFA-18F646DC8102}" type="datetimeFigureOut">
              <a:rPr lang="en-GB" smtClean="0"/>
              <a:pPr/>
              <a:t>21/09/2011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901829-6F10-464F-B09B-768670C5202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5ED4726-6B45-4592-ABFA-18F646DC8102}" type="datetimeFigureOut">
              <a:rPr lang="en-GB" smtClean="0"/>
              <a:pPr/>
              <a:t>21/09/2011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901829-6F10-464F-B09B-768670C5202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5ED4726-6B45-4592-ABFA-18F646DC8102}" type="datetimeFigureOut">
              <a:rPr lang="en-GB" smtClean="0"/>
              <a:pPr/>
              <a:t>21/09/2011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0901829-6F10-464F-B09B-768670C5202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5ED4726-6B45-4592-ABFA-18F646DC8102}" type="datetimeFigureOut">
              <a:rPr lang="en-GB" smtClean="0"/>
              <a:pPr/>
              <a:t>21/09/2011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901829-6F10-464F-B09B-768670C5202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ED4726-6B45-4592-ABFA-18F646DC8102}" type="datetimeFigureOut">
              <a:rPr lang="en-GB" smtClean="0"/>
              <a:pPr/>
              <a:t>21/09/2011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0901829-6F10-464F-B09B-768670C5202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D4726-6B45-4592-ABFA-18F646DC8102}" type="datetimeFigureOut">
              <a:rPr lang="en-GB" smtClean="0"/>
              <a:pPr/>
              <a:t>21/09/2011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901829-6F10-464F-B09B-768670C5202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D4726-6B45-4592-ABFA-18F646DC8102}" type="datetimeFigureOut">
              <a:rPr lang="en-GB" smtClean="0"/>
              <a:pPr/>
              <a:t>21/09/2011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901829-6F10-464F-B09B-768670C5202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ED4726-6B45-4592-ABFA-18F646DC8102}" type="datetimeFigureOut">
              <a:rPr lang="en-GB" smtClean="0"/>
              <a:pPr/>
              <a:t>21/09/2011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01829-6F10-464F-B09B-768670C5202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96752"/>
            <a:ext cx="7772400" cy="1470025"/>
          </a:xfr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8900000" scaled="1"/>
            <a:tileRect/>
          </a:gradFill>
          <a:effectLst>
            <a:outerShdw blurRad="50800" dist="38100" dir="2700000" algn="tl" rotWithShape="0">
              <a:prstClr val="black">
                <a:alpha val="40000"/>
              </a:prstClr>
            </a:outerShdw>
          </a:effectLst>
        </p:spPr>
        <p:txBody>
          <a:bodyPr>
            <a:normAutofit fontScale="90000"/>
          </a:bodyPr>
          <a:lstStyle/>
          <a:p>
            <a:r>
              <a:rPr lang="en-GB" sz="3600" dirty="0" smtClean="0">
                <a:latin typeface="Arial Black" pitchFamily="34" charset="0"/>
              </a:rPr>
              <a:t>The French Revolution </a:t>
            </a:r>
            <a:br>
              <a:rPr lang="en-GB" sz="3600" dirty="0" smtClean="0">
                <a:latin typeface="Arial Black" pitchFamily="34" charset="0"/>
              </a:rPr>
            </a:br>
            <a:r>
              <a:rPr lang="en-GB" sz="3600" dirty="0" smtClean="0">
                <a:latin typeface="Arial Black" pitchFamily="34" charset="0"/>
              </a:rPr>
              <a:t>in film </a:t>
            </a:r>
            <a:br>
              <a:rPr lang="en-GB" sz="3600" dirty="0" smtClean="0">
                <a:latin typeface="Arial Black" pitchFamily="34" charset="0"/>
              </a:rPr>
            </a:br>
            <a:r>
              <a:rPr lang="en-GB" sz="3600" dirty="0" smtClean="0">
                <a:latin typeface="Arial Black" pitchFamily="34" charset="0"/>
              </a:rPr>
              <a:t>in the French classroom</a:t>
            </a:r>
            <a:endParaRPr lang="en-GB" sz="3600" dirty="0">
              <a:latin typeface="Arial Black" pitchFamily="34" charset="0"/>
            </a:endParaRPr>
          </a:p>
        </p:txBody>
      </p:sp>
      <p:sp>
        <p:nvSpPr>
          <p:cNvPr id="3" name="Subtitle 2"/>
          <p:cNvSpPr>
            <a:spLocks noGrp="1"/>
          </p:cNvSpPr>
          <p:nvPr>
            <p:ph type="subTitle" idx="1"/>
          </p:nvPr>
        </p:nvSpPr>
        <p:spPr>
          <a:xfrm>
            <a:off x="1371600" y="3284984"/>
            <a:ext cx="6400800" cy="2664296"/>
          </a:xfrm>
        </p:spPr>
        <p:txBody>
          <a:bodyPr>
            <a:noAutofit/>
          </a:bodyPr>
          <a:lstStyle/>
          <a:p>
            <a:r>
              <a:rPr lang="en-GB" sz="2800" b="1" dirty="0" smtClean="0">
                <a:solidFill>
                  <a:schemeClr val="tx1"/>
                </a:solidFill>
                <a:latin typeface="Arial Black" pitchFamily="34" charset="0"/>
              </a:rPr>
              <a:t>Language Day Conference </a:t>
            </a:r>
          </a:p>
          <a:p>
            <a:r>
              <a:rPr lang="en-GB" sz="2800" b="1" dirty="0" smtClean="0">
                <a:solidFill>
                  <a:schemeClr val="tx1"/>
                </a:solidFill>
                <a:latin typeface="Arial Black" pitchFamily="34" charset="0"/>
              </a:rPr>
              <a:t>for Teachers</a:t>
            </a:r>
          </a:p>
          <a:p>
            <a:r>
              <a:rPr lang="en-GB" sz="2400" b="1" dirty="0" smtClean="0">
                <a:solidFill>
                  <a:schemeClr val="tx1"/>
                </a:solidFill>
                <a:latin typeface="Arial Black" pitchFamily="34" charset="0"/>
              </a:rPr>
              <a:t> 2011</a:t>
            </a:r>
          </a:p>
          <a:p>
            <a:endParaRPr lang="en-GB" sz="2400" b="1" dirty="0" smtClean="0">
              <a:solidFill>
                <a:schemeClr val="tx1"/>
              </a:solidFill>
              <a:latin typeface="Arial Black" pitchFamily="34" charset="0"/>
            </a:endParaRPr>
          </a:p>
          <a:p>
            <a:r>
              <a:rPr lang="en-GB" sz="2400" b="1" dirty="0" smtClean="0">
                <a:solidFill>
                  <a:schemeClr val="tx1"/>
                </a:solidFill>
                <a:latin typeface="Arial Black" pitchFamily="34" charset="0"/>
              </a:rPr>
              <a:t>Sandrine Perrin</a:t>
            </a:r>
            <a:endParaRPr lang="en-GB" sz="2400" b="1" dirty="0">
              <a:solidFill>
                <a:schemeClr val="tx1"/>
              </a:solidFill>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4713387"/>
          </a:xfrm>
        </p:spPr>
        <p:txBody>
          <a:bodyPr>
            <a:normAutofit/>
          </a:bodyPr>
          <a:lstStyle/>
          <a:p>
            <a:r>
              <a:rPr lang="en-GB" sz="2800" dirty="0" smtClean="0"/>
              <a:t>Students watch both films and fill film grids (p.1-3)</a:t>
            </a:r>
          </a:p>
          <a:p>
            <a:r>
              <a:rPr lang="en-GB" sz="2800" dirty="0" smtClean="0"/>
              <a:t>In class, analysis of various extracts and related written material (</a:t>
            </a:r>
            <a:r>
              <a:rPr lang="en-GB" sz="2800" i="1" dirty="0" smtClean="0"/>
              <a:t>La </a:t>
            </a:r>
            <a:r>
              <a:rPr lang="en-GB" sz="2800" i="1" dirty="0" err="1" smtClean="0"/>
              <a:t>Déclaration</a:t>
            </a:r>
            <a:r>
              <a:rPr lang="en-GB" sz="2800" i="1" dirty="0" smtClean="0"/>
              <a:t> des </a:t>
            </a:r>
            <a:r>
              <a:rPr lang="en-GB" sz="2800" i="1" dirty="0" err="1" smtClean="0"/>
              <a:t>droits</a:t>
            </a:r>
            <a:r>
              <a:rPr lang="en-GB" sz="2800" i="1" dirty="0" smtClean="0"/>
              <a:t> de 				</a:t>
            </a:r>
            <a:r>
              <a:rPr lang="en-GB" sz="2800" i="1" dirty="0" err="1" smtClean="0"/>
              <a:t>l’homme</a:t>
            </a:r>
            <a:r>
              <a:rPr lang="en-GB" sz="2800" i="1" dirty="0" smtClean="0"/>
              <a:t> …</a:t>
            </a:r>
            <a:r>
              <a:rPr lang="en-GB" sz="2800" dirty="0" smtClean="0"/>
              <a:t>p.5 + </a:t>
            </a:r>
            <a:r>
              <a:rPr lang="en-GB" sz="2800" i="1" dirty="0" smtClean="0"/>
              <a:t>La Marseillaise </a:t>
            </a:r>
            <a:r>
              <a:rPr lang="en-GB" sz="2800" dirty="0" smtClean="0"/>
              <a:t>p.6):</a:t>
            </a:r>
          </a:p>
          <a:p>
            <a:pPr lvl="2">
              <a:buFont typeface="Wingdings" pitchFamily="2" charset="2"/>
              <a:buChar char="Ø"/>
            </a:pPr>
            <a:r>
              <a:rPr lang="en-GB" sz="2800" dirty="0" smtClean="0"/>
              <a:t>Aural comprehension exercises </a:t>
            </a:r>
          </a:p>
          <a:p>
            <a:pPr lvl="2">
              <a:buFont typeface="Wingdings" pitchFamily="2" charset="2"/>
              <a:buChar char="Ø"/>
            </a:pPr>
            <a:r>
              <a:rPr lang="en-GB" sz="2800" dirty="0" smtClean="0"/>
              <a:t>Camera work + intended message</a:t>
            </a:r>
          </a:p>
          <a:p>
            <a:pPr lvl="2">
              <a:buFont typeface="Wingdings" pitchFamily="2" charset="2"/>
              <a:buChar char="Ø"/>
            </a:pPr>
            <a:r>
              <a:rPr lang="en-GB" sz="2800" dirty="0" smtClean="0"/>
              <a:t>Lexical work</a:t>
            </a:r>
          </a:p>
          <a:p>
            <a:pPr lvl="2">
              <a:buFont typeface="Wingdings" pitchFamily="2" charset="2"/>
              <a:buChar char="Ø"/>
            </a:pPr>
            <a:r>
              <a:rPr lang="en-GB" sz="2800" dirty="0" smtClean="0"/>
              <a:t>The directors’ treatment of the Revolution</a:t>
            </a:r>
          </a:p>
          <a:p>
            <a:pPr lvl="2">
              <a:buFont typeface="Wingdings" pitchFamily="2" charset="2"/>
              <a:buChar char="Ø"/>
            </a:pPr>
            <a:r>
              <a:rPr lang="en-GB" sz="2800" dirty="0" smtClean="0"/>
              <a:t> Reading of film reviews (p.14)</a:t>
            </a:r>
          </a:p>
          <a:p>
            <a:pPr lvl="2">
              <a:buNone/>
            </a:pPr>
            <a:endParaRPr lang="en-GB" sz="2800" dirty="0" smtClean="0"/>
          </a:p>
          <a:p>
            <a:pPr>
              <a:buFont typeface="Wingdings" pitchFamily="2" charset="2"/>
              <a:buChar char="Ø"/>
            </a:pPr>
            <a:endParaRPr lang="en-GB" sz="2200" dirty="0" smtClean="0"/>
          </a:p>
          <a:p>
            <a:pPr>
              <a:buFont typeface="Wingdings" pitchFamily="2" charset="2"/>
              <a:buChar char="Ø"/>
            </a:pPr>
            <a:endParaRPr lang="en-GB" sz="2200" dirty="0" smtClean="0"/>
          </a:p>
          <a:p>
            <a:pPr lvl="2">
              <a:buNone/>
            </a:pPr>
            <a:endParaRPr lang="en-GB" sz="1800" dirty="0" smtClean="0"/>
          </a:p>
        </p:txBody>
      </p:sp>
      <p:sp>
        <p:nvSpPr>
          <p:cNvPr id="4" name="Title 16"/>
          <p:cNvSpPr>
            <a:spLocks noGrp="1"/>
          </p:cNvSpPr>
          <p:nvPr>
            <p:ph type="title"/>
          </p:nvPr>
        </p:nvSpPr>
        <p:spPr>
          <a:xfrm>
            <a:off x="457200" y="274638"/>
            <a:ext cx="8229600" cy="850900"/>
          </a:xfrm>
          <a:gradFill flip="none" rotWithShape="1">
            <a:gsLst>
              <a:gs pos="0">
                <a:srgbClr val="FF3300">
                  <a:shade val="30000"/>
                  <a:satMod val="115000"/>
                </a:srgbClr>
              </a:gs>
              <a:gs pos="50000">
                <a:srgbClr val="FF3300">
                  <a:shade val="67500"/>
                  <a:satMod val="115000"/>
                </a:srgbClr>
              </a:gs>
              <a:gs pos="100000">
                <a:srgbClr val="FF3300">
                  <a:shade val="100000"/>
                  <a:satMod val="115000"/>
                </a:srgbClr>
              </a:gs>
            </a:gsLst>
            <a:lin ang="18900000" scaled="1"/>
            <a:tileRect/>
          </a:gradFill>
        </p:spPr>
        <p:txBody>
          <a:bodyPr>
            <a:normAutofit/>
          </a:bodyPr>
          <a:lstStyle/>
          <a:p>
            <a:r>
              <a:rPr lang="en-GB" sz="2800" dirty="0" smtClean="0">
                <a:latin typeface="Arial Black" pitchFamily="34" charset="0"/>
              </a:rPr>
              <a:t>Activities – post screening</a:t>
            </a:r>
            <a:endParaRPr lang="en-GB" sz="2800" dirty="0">
              <a:latin typeface="Arial Black"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6"/>
          <p:cNvSpPr>
            <a:spLocks noGrp="1"/>
          </p:cNvSpPr>
          <p:nvPr>
            <p:ph type="title"/>
          </p:nvPr>
        </p:nvSpPr>
        <p:spPr>
          <a:xfrm>
            <a:off x="457200" y="274638"/>
            <a:ext cx="8229600" cy="922114"/>
          </a:xfrm>
          <a:gradFill flip="none" rotWithShape="1">
            <a:gsLst>
              <a:gs pos="0">
                <a:srgbClr val="FF3300">
                  <a:shade val="30000"/>
                  <a:satMod val="115000"/>
                </a:srgbClr>
              </a:gs>
              <a:gs pos="50000">
                <a:srgbClr val="FF3300">
                  <a:shade val="67500"/>
                  <a:satMod val="115000"/>
                </a:srgbClr>
              </a:gs>
              <a:gs pos="100000">
                <a:srgbClr val="FF3300">
                  <a:shade val="100000"/>
                  <a:satMod val="115000"/>
                </a:srgbClr>
              </a:gs>
            </a:gsLst>
            <a:lin ang="18900000" scaled="1"/>
            <a:tileRect/>
          </a:gradFill>
        </p:spPr>
        <p:txBody>
          <a:bodyPr>
            <a:normAutofit/>
          </a:bodyPr>
          <a:lstStyle/>
          <a:p>
            <a:r>
              <a:rPr lang="en-GB" sz="2800" dirty="0" smtClean="0">
                <a:latin typeface="Arial Black" pitchFamily="34" charset="0"/>
              </a:rPr>
              <a:t>Bilingual film terminology</a:t>
            </a:r>
            <a:endParaRPr lang="en-GB" sz="2800" dirty="0">
              <a:latin typeface="Arial Black" pitchFamily="34" charset="0"/>
            </a:endParaRPr>
          </a:p>
        </p:txBody>
      </p:sp>
      <p:sp>
        <p:nvSpPr>
          <p:cNvPr id="7" name="Text Placeholder 6"/>
          <p:cNvSpPr>
            <a:spLocks noGrp="1"/>
          </p:cNvSpPr>
          <p:nvPr>
            <p:ph type="body" idx="1"/>
          </p:nvPr>
        </p:nvSpPr>
        <p:spPr>
          <a:xfrm>
            <a:off x="457200" y="1535113"/>
            <a:ext cx="4040188" cy="453727"/>
          </a:xfrm>
        </p:spPr>
        <p:txBody>
          <a:bodyPr>
            <a:normAutofit lnSpcReduction="10000"/>
          </a:bodyPr>
          <a:lstStyle/>
          <a:p>
            <a:pPr algn="ctr"/>
            <a:r>
              <a:rPr lang="en-GB" dirty="0" err="1" smtClean="0">
                <a:latin typeface="Arial Black" pitchFamily="34" charset="0"/>
              </a:rPr>
              <a:t>Français</a:t>
            </a:r>
            <a:endParaRPr lang="en-GB" dirty="0">
              <a:latin typeface="Arial Black" pitchFamily="34" charset="0"/>
            </a:endParaRPr>
          </a:p>
        </p:txBody>
      </p:sp>
      <p:sp>
        <p:nvSpPr>
          <p:cNvPr id="5" name="Content Placeholder 4"/>
          <p:cNvSpPr>
            <a:spLocks noGrp="1"/>
          </p:cNvSpPr>
          <p:nvPr>
            <p:ph sz="half" idx="2"/>
          </p:nvPr>
        </p:nvSpPr>
        <p:spPr>
          <a:xfrm>
            <a:off x="457200" y="2174875"/>
            <a:ext cx="4114800" cy="3951288"/>
          </a:xfrm>
        </p:spPr>
        <p:txBody>
          <a:bodyPr>
            <a:normAutofit fontScale="92500"/>
          </a:bodyPr>
          <a:lstStyle/>
          <a:p>
            <a:r>
              <a:rPr lang="en-GB" dirty="0" smtClean="0">
                <a:latin typeface="Arial Black" pitchFamily="34" charset="0"/>
              </a:rPr>
              <a:t>Un plan</a:t>
            </a:r>
          </a:p>
          <a:p>
            <a:r>
              <a:rPr lang="en-GB" dirty="0" smtClean="0">
                <a:latin typeface="Arial Black" pitchFamily="34" charset="0"/>
              </a:rPr>
              <a:t>champ / </a:t>
            </a:r>
            <a:r>
              <a:rPr lang="en-GB" dirty="0" err="1" smtClean="0">
                <a:latin typeface="Arial Black" pitchFamily="34" charset="0"/>
              </a:rPr>
              <a:t>contre</a:t>
            </a:r>
            <a:r>
              <a:rPr lang="en-GB" dirty="0" smtClean="0">
                <a:latin typeface="Arial Black" pitchFamily="34" charset="0"/>
              </a:rPr>
              <a:t>-champ</a:t>
            </a:r>
          </a:p>
          <a:p>
            <a:r>
              <a:rPr lang="en-GB" dirty="0" smtClean="0">
                <a:latin typeface="Arial Black" pitchFamily="34" charset="0"/>
              </a:rPr>
              <a:t>Un </a:t>
            </a:r>
            <a:r>
              <a:rPr lang="en-GB" dirty="0" err="1" smtClean="0">
                <a:latin typeface="Arial Black" pitchFamily="34" charset="0"/>
              </a:rPr>
              <a:t>gros</a:t>
            </a:r>
            <a:r>
              <a:rPr lang="en-GB" dirty="0" smtClean="0">
                <a:latin typeface="Arial Black" pitchFamily="34" charset="0"/>
              </a:rPr>
              <a:t> plan</a:t>
            </a:r>
          </a:p>
          <a:p>
            <a:r>
              <a:rPr lang="en-GB" dirty="0" smtClean="0">
                <a:latin typeface="Arial Black" pitchFamily="34" charset="0"/>
              </a:rPr>
              <a:t>Un plan </a:t>
            </a:r>
            <a:r>
              <a:rPr lang="en-GB" dirty="0" err="1" smtClean="0">
                <a:latin typeface="Arial Black" pitchFamily="34" charset="0"/>
              </a:rPr>
              <a:t>rapproché</a:t>
            </a:r>
            <a:endParaRPr lang="en-GB" dirty="0" smtClean="0">
              <a:latin typeface="Arial Black" pitchFamily="34" charset="0"/>
            </a:endParaRPr>
          </a:p>
          <a:p>
            <a:r>
              <a:rPr lang="en-GB" dirty="0" smtClean="0">
                <a:latin typeface="Arial Black" pitchFamily="34" charset="0"/>
              </a:rPr>
              <a:t>Un plan </a:t>
            </a:r>
            <a:r>
              <a:rPr lang="en-GB" dirty="0" err="1" smtClean="0">
                <a:latin typeface="Arial Black" pitchFamily="34" charset="0"/>
              </a:rPr>
              <a:t>d’ensemble</a:t>
            </a:r>
            <a:endParaRPr lang="en-GB" dirty="0" smtClean="0">
              <a:latin typeface="Arial Black" pitchFamily="34" charset="0"/>
            </a:endParaRPr>
          </a:p>
          <a:p>
            <a:r>
              <a:rPr lang="en-GB" dirty="0" smtClean="0">
                <a:latin typeface="Arial Black" pitchFamily="34" charset="0"/>
              </a:rPr>
              <a:t>Le travelling</a:t>
            </a:r>
          </a:p>
          <a:p>
            <a:r>
              <a:rPr lang="en-GB" dirty="0" smtClean="0">
                <a:latin typeface="Arial Black" pitchFamily="34" charset="0"/>
              </a:rPr>
              <a:t>La </a:t>
            </a:r>
            <a:r>
              <a:rPr lang="en-GB" dirty="0" err="1" smtClean="0">
                <a:latin typeface="Arial Black" pitchFamily="34" charset="0"/>
              </a:rPr>
              <a:t>plongée</a:t>
            </a:r>
            <a:endParaRPr lang="en-GB" dirty="0" smtClean="0">
              <a:latin typeface="Arial Black" pitchFamily="34" charset="0"/>
            </a:endParaRPr>
          </a:p>
          <a:p>
            <a:r>
              <a:rPr lang="en-GB" dirty="0" smtClean="0">
                <a:latin typeface="Arial Black" pitchFamily="34" charset="0"/>
              </a:rPr>
              <a:t>La </a:t>
            </a:r>
            <a:r>
              <a:rPr lang="en-GB" dirty="0" err="1" smtClean="0">
                <a:latin typeface="Arial Black" pitchFamily="34" charset="0"/>
              </a:rPr>
              <a:t>contre-plongée</a:t>
            </a:r>
            <a:endParaRPr lang="en-GB" dirty="0" smtClean="0">
              <a:latin typeface="Arial Black" pitchFamily="34" charset="0"/>
            </a:endParaRPr>
          </a:p>
          <a:p>
            <a:pPr>
              <a:buNone/>
            </a:pPr>
            <a:r>
              <a:rPr lang="en-GB" dirty="0" smtClean="0"/>
              <a:t>	</a:t>
            </a:r>
            <a:endParaRPr lang="en-GB" dirty="0"/>
          </a:p>
        </p:txBody>
      </p:sp>
      <p:sp>
        <p:nvSpPr>
          <p:cNvPr id="8" name="Text Placeholder 7"/>
          <p:cNvSpPr>
            <a:spLocks noGrp="1"/>
          </p:cNvSpPr>
          <p:nvPr>
            <p:ph type="body" sz="quarter" idx="3"/>
          </p:nvPr>
        </p:nvSpPr>
        <p:spPr>
          <a:xfrm>
            <a:off x="4645025" y="1535113"/>
            <a:ext cx="4041775" cy="453727"/>
          </a:xfrm>
        </p:spPr>
        <p:txBody>
          <a:bodyPr>
            <a:normAutofit lnSpcReduction="10000"/>
          </a:bodyPr>
          <a:lstStyle/>
          <a:p>
            <a:pPr algn="ctr"/>
            <a:r>
              <a:rPr lang="en-GB" dirty="0" smtClean="0">
                <a:latin typeface="Arial Black" pitchFamily="34" charset="0"/>
              </a:rPr>
              <a:t>English</a:t>
            </a:r>
            <a:endParaRPr lang="en-GB" dirty="0">
              <a:latin typeface="Arial Black" pitchFamily="34" charset="0"/>
            </a:endParaRPr>
          </a:p>
        </p:txBody>
      </p:sp>
      <p:sp>
        <p:nvSpPr>
          <p:cNvPr id="6" name="Content Placeholder 5"/>
          <p:cNvSpPr>
            <a:spLocks noGrp="1"/>
          </p:cNvSpPr>
          <p:nvPr>
            <p:ph sz="quarter" idx="4"/>
          </p:nvPr>
        </p:nvSpPr>
        <p:spPr>
          <a:xfrm>
            <a:off x="4499993" y="2174875"/>
            <a:ext cx="4186808" cy="3951288"/>
          </a:xfrm>
        </p:spPr>
        <p:txBody>
          <a:bodyPr>
            <a:normAutofit/>
          </a:bodyPr>
          <a:lstStyle/>
          <a:p>
            <a:r>
              <a:rPr lang="en-GB" sz="2200" dirty="0" smtClean="0">
                <a:latin typeface="Arial" pitchFamily="34" charset="0"/>
                <a:cs typeface="Arial" pitchFamily="34" charset="0"/>
              </a:rPr>
              <a:t>A shot</a:t>
            </a:r>
          </a:p>
          <a:p>
            <a:r>
              <a:rPr lang="en-GB" sz="2200" dirty="0" smtClean="0">
                <a:latin typeface="Arial" pitchFamily="34" charset="0"/>
                <a:cs typeface="Arial" pitchFamily="34" charset="0"/>
              </a:rPr>
              <a:t>A shot / reverse-shot</a:t>
            </a:r>
          </a:p>
          <a:p>
            <a:r>
              <a:rPr lang="en-GB" sz="2200" dirty="0" smtClean="0">
                <a:latin typeface="Arial" pitchFamily="34" charset="0"/>
                <a:cs typeface="Arial" pitchFamily="34" charset="0"/>
              </a:rPr>
              <a:t>A close-up</a:t>
            </a:r>
          </a:p>
          <a:p>
            <a:r>
              <a:rPr lang="en-GB" sz="2200" dirty="0" smtClean="0">
                <a:latin typeface="Arial" pitchFamily="34" charset="0"/>
                <a:cs typeface="Arial" pitchFamily="34" charset="0"/>
              </a:rPr>
              <a:t>A mid-close up</a:t>
            </a:r>
          </a:p>
          <a:p>
            <a:r>
              <a:rPr lang="en-GB" sz="2200" dirty="0" smtClean="0">
                <a:latin typeface="Arial" pitchFamily="34" charset="0"/>
                <a:cs typeface="Arial" pitchFamily="34" charset="0"/>
              </a:rPr>
              <a:t>A wide shot</a:t>
            </a:r>
          </a:p>
          <a:p>
            <a:r>
              <a:rPr lang="en-GB" sz="2200" dirty="0" smtClean="0">
                <a:latin typeface="Arial" pitchFamily="34" charset="0"/>
                <a:cs typeface="Arial" pitchFamily="34" charset="0"/>
              </a:rPr>
              <a:t>Tracking/crabbing shot</a:t>
            </a:r>
          </a:p>
          <a:p>
            <a:r>
              <a:rPr lang="en-GB" sz="2200" dirty="0" smtClean="0">
                <a:latin typeface="Arial" pitchFamily="34" charset="0"/>
                <a:cs typeface="Arial" pitchFamily="34" charset="0"/>
              </a:rPr>
              <a:t>High angle shot</a:t>
            </a:r>
          </a:p>
          <a:p>
            <a:r>
              <a:rPr lang="en-GB" sz="2200" dirty="0" smtClean="0">
                <a:latin typeface="Arial" pitchFamily="34" charset="0"/>
                <a:cs typeface="Arial" pitchFamily="34" charset="0"/>
              </a:rPr>
              <a:t>Low angle shot</a:t>
            </a:r>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6"/>
          <p:cNvSpPr>
            <a:spLocks noGrp="1"/>
          </p:cNvSpPr>
          <p:nvPr>
            <p:ph type="title"/>
          </p:nvPr>
        </p:nvSpPr>
        <p:spPr>
          <a:xfrm>
            <a:off x="457200" y="274638"/>
            <a:ext cx="8229600" cy="922114"/>
          </a:xfrm>
          <a:gradFill flip="none" rotWithShape="1">
            <a:gsLst>
              <a:gs pos="0">
                <a:srgbClr val="FF3300">
                  <a:shade val="30000"/>
                  <a:satMod val="115000"/>
                </a:srgbClr>
              </a:gs>
              <a:gs pos="50000">
                <a:srgbClr val="FF3300">
                  <a:shade val="67500"/>
                  <a:satMod val="115000"/>
                </a:srgbClr>
              </a:gs>
              <a:gs pos="100000">
                <a:srgbClr val="FF3300">
                  <a:shade val="100000"/>
                  <a:satMod val="115000"/>
                </a:srgbClr>
              </a:gs>
            </a:gsLst>
            <a:lin ang="18900000" scaled="1"/>
            <a:tileRect/>
          </a:gradFill>
        </p:spPr>
        <p:txBody>
          <a:bodyPr>
            <a:normAutofit/>
          </a:bodyPr>
          <a:lstStyle/>
          <a:p>
            <a:r>
              <a:rPr lang="en-GB" sz="2800" dirty="0" smtClean="0">
                <a:latin typeface="Arial Black" pitchFamily="34" charset="0"/>
              </a:rPr>
              <a:t>LEXICAL WORK</a:t>
            </a:r>
            <a:endParaRPr lang="en-GB" sz="2800" dirty="0">
              <a:latin typeface="Arial Black" pitchFamily="34" charset="0"/>
            </a:endParaRPr>
          </a:p>
        </p:txBody>
      </p:sp>
      <p:sp>
        <p:nvSpPr>
          <p:cNvPr id="5" name="Content Placeholder 4"/>
          <p:cNvSpPr>
            <a:spLocks noGrp="1"/>
          </p:cNvSpPr>
          <p:nvPr>
            <p:ph sz="half" idx="1"/>
          </p:nvPr>
        </p:nvSpPr>
        <p:spPr>
          <a:xfrm>
            <a:off x="457200" y="1484784"/>
            <a:ext cx="3538736" cy="4641379"/>
          </a:xfrm>
        </p:spPr>
        <p:txBody>
          <a:bodyPr>
            <a:normAutofit lnSpcReduction="10000"/>
          </a:bodyPr>
          <a:lstStyle/>
          <a:p>
            <a:r>
              <a:rPr lang="en-GB" dirty="0" err="1" smtClean="0"/>
              <a:t>S’opposer</a:t>
            </a:r>
            <a:r>
              <a:rPr lang="en-GB" dirty="0" smtClean="0"/>
              <a:t> </a:t>
            </a:r>
            <a:r>
              <a:rPr lang="en-GB" b="1" dirty="0" smtClean="0"/>
              <a:t>à</a:t>
            </a:r>
          </a:p>
          <a:p>
            <a:r>
              <a:rPr lang="en-GB" dirty="0" smtClean="0"/>
              <a:t>Se </a:t>
            </a:r>
            <a:r>
              <a:rPr lang="en-GB" dirty="0" err="1" smtClean="0"/>
              <a:t>révolter</a:t>
            </a:r>
            <a:r>
              <a:rPr lang="en-GB" dirty="0" smtClean="0"/>
              <a:t> </a:t>
            </a:r>
            <a:r>
              <a:rPr lang="en-GB" b="1" dirty="0" err="1" smtClean="0"/>
              <a:t>contre</a:t>
            </a:r>
            <a:endParaRPr lang="en-GB" b="1" dirty="0" smtClean="0"/>
          </a:p>
          <a:p>
            <a:r>
              <a:rPr lang="en-GB" dirty="0" smtClean="0"/>
              <a:t>Se </a:t>
            </a:r>
            <a:r>
              <a:rPr lang="en-GB" dirty="0" err="1" smtClean="0"/>
              <a:t>rebeller</a:t>
            </a:r>
            <a:r>
              <a:rPr lang="en-GB" dirty="0" smtClean="0"/>
              <a:t> </a:t>
            </a:r>
            <a:r>
              <a:rPr lang="en-GB" b="1" dirty="0" err="1" smtClean="0"/>
              <a:t>contre</a:t>
            </a:r>
            <a:endParaRPr lang="en-GB" b="1" dirty="0" smtClean="0"/>
          </a:p>
          <a:p>
            <a:r>
              <a:rPr lang="en-GB" dirty="0" err="1" smtClean="0"/>
              <a:t>S’insurger</a:t>
            </a:r>
            <a:r>
              <a:rPr lang="en-GB" dirty="0" smtClean="0"/>
              <a:t> </a:t>
            </a:r>
            <a:r>
              <a:rPr lang="en-GB" b="1" dirty="0" err="1" smtClean="0"/>
              <a:t>contre</a:t>
            </a:r>
            <a:endParaRPr lang="en-GB" b="1" dirty="0" smtClean="0"/>
          </a:p>
          <a:p>
            <a:r>
              <a:rPr lang="en-GB" dirty="0" smtClean="0"/>
              <a:t>Se </a:t>
            </a:r>
            <a:r>
              <a:rPr lang="en-GB" dirty="0" err="1" smtClean="0"/>
              <a:t>soulever</a:t>
            </a:r>
            <a:r>
              <a:rPr lang="en-GB" dirty="0" smtClean="0"/>
              <a:t> </a:t>
            </a:r>
            <a:r>
              <a:rPr lang="en-GB" b="1" dirty="0" err="1" smtClean="0"/>
              <a:t>contre</a:t>
            </a:r>
            <a:endParaRPr lang="en-GB" b="1" dirty="0" smtClean="0"/>
          </a:p>
          <a:p>
            <a:r>
              <a:rPr lang="en-GB" dirty="0" smtClean="0"/>
              <a:t>Se </a:t>
            </a:r>
            <a:r>
              <a:rPr lang="en-GB" dirty="0" err="1" smtClean="0"/>
              <a:t>mutiner</a:t>
            </a:r>
            <a:r>
              <a:rPr lang="en-GB" dirty="0" smtClean="0"/>
              <a:t> </a:t>
            </a:r>
            <a:r>
              <a:rPr lang="en-GB" b="1" dirty="0" err="1" smtClean="0"/>
              <a:t>contre</a:t>
            </a:r>
            <a:endParaRPr lang="en-GB" b="1" dirty="0" smtClean="0"/>
          </a:p>
          <a:p>
            <a:pPr>
              <a:buNone/>
            </a:pPr>
            <a:endParaRPr lang="en-GB" dirty="0" smtClean="0"/>
          </a:p>
          <a:p>
            <a:r>
              <a:rPr lang="en-GB" dirty="0" smtClean="0"/>
              <a:t>Se dresser </a:t>
            </a:r>
            <a:r>
              <a:rPr lang="en-GB" b="1" dirty="0" err="1" smtClean="0"/>
              <a:t>contre</a:t>
            </a:r>
            <a:endParaRPr lang="en-GB" b="1" dirty="0" smtClean="0"/>
          </a:p>
        </p:txBody>
      </p:sp>
      <p:sp>
        <p:nvSpPr>
          <p:cNvPr id="6" name="Content Placeholder 5"/>
          <p:cNvSpPr>
            <a:spLocks noGrp="1"/>
          </p:cNvSpPr>
          <p:nvPr>
            <p:ph sz="half" idx="2"/>
          </p:nvPr>
        </p:nvSpPr>
        <p:spPr>
          <a:xfrm>
            <a:off x="3851920" y="1484784"/>
            <a:ext cx="4968552" cy="4641379"/>
          </a:xfrm>
        </p:spPr>
        <p:txBody>
          <a:bodyPr>
            <a:normAutofit lnSpcReduction="10000"/>
          </a:bodyPr>
          <a:lstStyle/>
          <a:p>
            <a:r>
              <a:rPr lang="en-GB" sz="2400" dirty="0" err="1" smtClean="0"/>
              <a:t>Une</a:t>
            </a:r>
            <a:r>
              <a:rPr lang="en-GB" sz="2400" dirty="0" smtClean="0"/>
              <a:t> opposition/un(e) </a:t>
            </a:r>
            <a:r>
              <a:rPr lang="en-GB" sz="2400" dirty="0" err="1" smtClean="0"/>
              <a:t>opposant</a:t>
            </a:r>
            <a:r>
              <a:rPr lang="en-GB" sz="2400" dirty="0" smtClean="0"/>
              <a:t>(e)</a:t>
            </a:r>
          </a:p>
          <a:p>
            <a:r>
              <a:rPr lang="en-GB" sz="2400" dirty="0" err="1" smtClean="0"/>
              <a:t>Une</a:t>
            </a:r>
            <a:r>
              <a:rPr lang="en-GB" sz="2400" dirty="0" smtClean="0"/>
              <a:t> </a:t>
            </a:r>
            <a:r>
              <a:rPr lang="en-GB" sz="2400" dirty="0" err="1" smtClean="0"/>
              <a:t>révolte</a:t>
            </a:r>
            <a:endParaRPr lang="en-GB" sz="2400" dirty="0" smtClean="0"/>
          </a:p>
          <a:p>
            <a:r>
              <a:rPr lang="en-GB" sz="2400" dirty="0" err="1" smtClean="0"/>
              <a:t>Une</a:t>
            </a:r>
            <a:r>
              <a:rPr lang="en-GB" sz="2400" dirty="0" smtClean="0"/>
              <a:t> </a:t>
            </a:r>
            <a:r>
              <a:rPr lang="en-GB" sz="2400" dirty="0" err="1" smtClean="0"/>
              <a:t>rébellion</a:t>
            </a:r>
            <a:r>
              <a:rPr lang="en-GB" sz="2400" dirty="0" smtClean="0"/>
              <a:t> / </a:t>
            </a:r>
            <a:r>
              <a:rPr lang="en-GB" sz="2400" dirty="0" err="1" smtClean="0"/>
              <a:t>rebelle</a:t>
            </a:r>
            <a:r>
              <a:rPr lang="en-GB" sz="2400" dirty="0" smtClean="0"/>
              <a:t> (</a:t>
            </a:r>
            <a:r>
              <a:rPr lang="en-GB" sz="2400" i="1" dirty="0" err="1" smtClean="0"/>
              <a:t>n+adj</a:t>
            </a:r>
            <a:r>
              <a:rPr lang="en-GB" sz="2400" dirty="0" smtClean="0"/>
              <a:t>)</a:t>
            </a:r>
          </a:p>
          <a:p>
            <a:r>
              <a:rPr lang="en-GB" sz="2400" dirty="0" err="1" smtClean="0"/>
              <a:t>Une</a:t>
            </a:r>
            <a:r>
              <a:rPr lang="en-GB" sz="2400" dirty="0" smtClean="0"/>
              <a:t> insurrection / un </a:t>
            </a:r>
            <a:r>
              <a:rPr lang="en-GB" sz="2400" dirty="0" err="1" smtClean="0"/>
              <a:t>insurgé</a:t>
            </a:r>
            <a:r>
              <a:rPr lang="en-GB" sz="2400" dirty="0" smtClean="0"/>
              <a:t>/ </a:t>
            </a:r>
            <a:r>
              <a:rPr lang="en-GB" sz="2400" dirty="0" err="1" smtClean="0"/>
              <a:t>insurrectionnel</a:t>
            </a:r>
            <a:r>
              <a:rPr lang="en-GB" sz="2400" dirty="0" smtClean="0"/>
              <a:t> (</a:t>
            </a:r>
            <a:r>
              <a:rPr lang="en-GB" sz="2400" i="1" dirty="0" err="1" smtClean="0"/>
              <a:t>adj</a:t>
            </a:r>
            <a:r>
              <a:rPr lang="en-GB" sz="2400" dirty="0" smtClean="0"/>
              <a:t>)</a:t>
            </a:r>
          </a:p>
          <a:p>
            <a:r>
              <a:rPr lang="en-GB" sz="2400" dirty="0" smtClean="0"/>
              <a:t>Un </a:t>
            </a:r>
            <a:r>
              <a:rPr lang="en-GB" sz="2400" dirty="0" err="1" smtClean="0"/>
              <a:t>soulèvement</a:t>
            </a:r>
            <a:endParaRPr lang="en-GB" sz="2400" dirty="0" smtClean="0"/>
          </a:p>
          <a:p>
            <a:r>
              <a:rPr lang="en-GB" sz="2400" dirty="0" err="1" smtClean="0"/>
              <a:t>Une</a:t>
            </a:r>
            <a:r>
              <a:rPr lang="en-GB" sz="2400" dirty="0" smtClean="0"/>
              <a:t> </a:t>
            </a:r>
            <a:r>
              <a:rPr lang="en-GB" sz="2400" dirty="0" err="1" smtClean="0"/>
              <a:t>mutinerie</a:t>
            </a:r>
            <a:r>
              <a:rPr lang="en-GB" sz="2400" dirty="0" smtClean="0"/>
              <a:t>/</a:t>
            </a:r>
            <a:r>
              <a:rPr lang="en-GB" sz="2400" dirty="0" err="1" smtClean="0"/>
              <a:t>mutin</a:t>
            </a:r>
            <a:r>
              <a:rPr lang="en-GB" sz="2400" dirty="0" smtClean="0"/>
              <a:t>(e) (</a:t>
            </a:r>
            <a:r>
              <a:rPr lang="en-GB" sz="2400" i="1" dirty="0" err="1" smtClean="0"/>
              <a:t>adj</a:t>
            </a:r>
            <a:r>
              <a:rPr lang="en-GB" sz="2400" i="1" dirty="0" smtClean="0"/>
              <a:t> + n</a:t>
            </a:r>
            <a:r>
              <a:rPr lang="en-GB" sz="2400" dirty="0" smtClean="0"/>
              <a:t>)</a:t>
            </a:r>
          </a:p>
          <a:p>
            <a:r>
              <a:rPr lang="en-GB" sz="2400" dirty="0" err="1" smtClean="0"/>
              <a:t>Une</a:t>
            </a:r>
            <a:r>
              <a:rPr lang="en-GB" sz="2400" dirty="0" smtClean="0"/>
              <a:t> </a:t>
            </a:r>
            <a:r>
              <a:rPr lang="en-GB" sz="2400" dirty="0" err="1" smtClean="0"/>
              <a:t>sédition</a:t>
            </a:r>
            <a:r>
              <a:rPr lang="en-GB" sz="2400" dirty="0" smtClean="0"/>
              <a:t>/</a:t>
            </a:r>
            <a:r>
              <a:rPr lang="en-GB" sz="2400" dirty="0" err="1" smtClean="0"/>
              <a:t>séditieux</a:t>
            </a:r>
            <a:r>
              <a:rPr lang="en-GB" sz="2400" dirty="0" smtClean="0"/>
              <a:t> (</a:t>
            </a:r>
            <a:r>
              <a:rPr lang="en-GB" sz="2400" i="1" dirty="0" err="1" smtClean="0"/>
              <a:t>adj</a:t>
            </a:r>
            <a:r>
              <a:rPr lang="en-GB" sz="2400" dirty="0" smtClean="0"/>
              <a:t>)</a:t>
            </a:r>
          </a:p>
          <a:p>
            <a:r>
              <a:rPr lang="en-GB" sz="2400" dirty="0" err="1" smtClean="0"/>
              <a:t>Une</a:t>
            </a:r>
            <a:r>
              <a:rPr lang="en-GB" sz="2400" dirty="0" smtClean="0"/>
              <a:t> </a:t>
            </a:r>
            <a:r>
              <a:rPr lang="en-GB" sz="2400" dirty="0" err="1" smtClean="0"/>
              <a:t>émeute</a:t>
            </a:r>
            <a:r>
              <a:rPr lang="en-GB" sz="2400" dirty="0" smtClean="0"/>
              <a:t> / un </a:t>
            </a:r>
            <a:r>
              <a:rPr lang="en-GB" sz="2400" dirty="0" err="1" smtClean="0"/>
              <a:t>émeutier</a:t>
            </a:r>
            <a:endParaRPr lang="en-GB" sz="2400" dirty="0" smtClean="0"/>
          </a:p>
          <a:p>
            <a:r>
              <a:rPr lang="en-GB" sz="2400" dirty="0" err="1" smtClean="0"/>
              <a:t>Une</a:t>
            </a:r>
            <a:r>
              <a:rPr lang="en-GB" sz="2400" dirty="0" smtClean="0"/>
              <a:t> </a:t>
            </a:r>
            <a:r>
              <a:rPr lang="en-GB" sz="2400" dirty="0" err="1" smtClean="0"/>
              <a:t>révolution</a:t>
            </a:r>
            <a:r>
              <a:rPr lang="en-GB" sz="2400" dirty="0" smtClean="0"/>
              <a:t>/</a:t>
            </a:r>
            <a:r>
              <a:rPr lang="en-GB" sz="2400" dirty="0" err="1" smtClean="0"/>
              <a:t>révolutionnaire</a:t>
            </a:r>
            <a:r>
              <a:rPr lang="en-GB" sz="2400" dirty="0" smtClean="0"/>
              <a:t> (</a:t>
            </a:r>
            <a:r>
              <a:rPr lang="en-GB" sz="2400" i="1" dirty="0" err="1" smtClean="0"/>
              <a:t>n+adj</a:t>
            </a:r>
            <a:r>
              <a:rPr lang="en-GB" sz="2400" dirty="0" smtClean="0"/>
              <a:t>)</a:t>
            </a:r>
            <a:endParaRPr lang="en-GB"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968552"/>
          </a:xfrm>
        </p:spPr>
        <p:txBody>
          <a:bodyPr>
            <a:normAutofit fontScale="92500" lnSpcReduction="10000"/>
          </a:bodyPr>
          <a:lstStyle/>
          <a:p>
            <a:r>
              <a:rPr lang="en-GB" dirty="0" smtClean="0"/>
              <a:t>Debates/discussion:</a:t>
            </a:r>
          </a:p>
          <a:p>
            <a:pPr lvl="2">
              <a:buFont typeface="Wingdings" pitchFamily="2" charset="2"/>
              <a:buChar char="Ø"/>
            </a:pPr>
            <a:r>
              <a:rPr lang="en-GB" dirty="0" smtClean="0"/>
              <a:t>Which films have you preferred and why?</a:t>
            </a:r>
          </a:p>
          <a:p>
            <a:pPr lvl="2">
              <a:buFont typeface="Wingdings" pitchFamily="2" charset="2"/>
              <a:buChar char="Ø"/>
            </a:pPr>
            <a:r>
              <a:rPr lang="en-GB" dirty="0" smtClean="0"/>
              <a:t>Compare the French national anthem and that of their own country.</a:t>
            </a:r>
          </a:p>
          <a:p>
            <a:pPr lvl="2">
              <a:buFont typeface="Wingdings" pitchFamily="2" charset="2"/>
              <a:buChar char="Ø"/>
            </a:pPr>
            <a:r>
              <a:rPr lang="en-GB" dirty="0" smtClean="0"/>
              <a:t>Can the use of violence ever be justified?</a:t>
            </a:r>
          </a:p>
          <a:p>
            <a:r>
              <a:rPr lang="en-GB" dirty="0" smtClean="0"/>
              <a:t>Assessment :</a:t>
            </a:r>
          </a:p>
          <a:p>
            <a:pPr>
              <a:buNone/>
            </a:pPr>
            <a:r>
              <a:rPr lang="fr-FR" sz="1600" b="1" dirty="0" smtClean="0"/>
              <a:t>	</a:t>
            </a:r>
            <a:r>
              <a:rPr lang="fr-FR" sz="1800" b="1" dirty="0" smtClean="0">
                <a:latin typeface="Arial" pitchFamily="34" charset="0"/>
                <a:cs typeface="Arial" pitchFamily="34" charset="0"/>
              </a:rPr>
              <a:t>Vous venez de voir </a:t>
            </a:r>
            <a:r>
              <a:rPr lang="fr-FR" sz="1800" b="1" i="1" dirty="0" smtClean="0">
                <a:latin typeface="Arial" pitchFamily="34" charset="0"/>
                <a:cs typeface="Arial" pitchFamily="34" charset="0"/>
              </a:rPr>
              <a:t>Danton</a:t>
            </a:r>
            <a:r>
              <a:rPr lang="fr-FR" sz="1800" b="1" dirty="0" smtClean="0">
                <a:latin typeface="Arial" pitchFamily="34" charset="0"/>
                <a:cs typeface="Arial" pitchFamily="34" charset="0"/>
              </a:rPr>
              <a:t>, le film d’Andrzej Wajda, et vous décidez d’en parler à un ami cinéphile. Dans la lettre/le courriel que vous lui adressez, vous lui rappelez durant quelle période précise de la révolution française le film est situé, et vous résumez brièvement l’histoire. Ensuite, vous évoquez l’opposition entre Danton et Robespierre, leurs conceptions divergentes de la révolution, et vous expliquez comment le réalisateur a choisi de filmer ces oppositions et cet affrontement. Vous pouvez également faire référence aux scènes qui vous ont marqué(e) et explorer d’autres aspects du film qui vous ont intéressé(e). </a:t>
            </a:r>
            <a:r>
              <a:rPr lang="en-GB" sz="1800" b="1" dirty="0" err="1" smtClean="0">
                <a:latin typeface="Arial" pitchFamily="34" charset="0"/>
                <a:cs typeface="Arial" pitchFamily="34" charset="0"/>
              </a:rPr>
              <a:t>Vous</a:t>
            </a:r>
            <a:r>
              <a:rPr lang="en-GB" sz="1800" b="1" dirty="0" smtClean="0">
                <a:latin typeface="Arial" pitchFamily="34" charset="0"/>
                <a:cs typeface="Arial" pitchFamily="34" charset="0"/>
              </a:rPr>
              <a:t> </a:t>
            </a:r>
            <a:r>
              <a:rPr lang="en-GB" sz="1800" b="1" dirty="0" err="1" smtClean="0">
                <a:latin typeface="Arial" pitchFamily="34" charset="0"/>
                <a:cs typeface="Arial" pitchFamily="34" charset="0"/>
              </a:rPr>
              <a:t>donnez</a:t>
            </a:r>
            <a:r>
              <a:rPr lang="en-GB" sz="1800" b="1" dirty="0" smtClean="0">
                <a:latin typeface="Arial" pitchFamily="34" charset="0"/>
                <a:cs typeface="Arial" pitchFamily="34" charset="0"/>
              </a:rPr>
              <a:t>, </a:t>
            </a:r>
            <a:r>
              <a:rPr lang="en-GB" sz="1800" b="1" dirty="0" err="1" smtClean="0">
                <a:latin typeface="Arial" pitchFamily="34" charset="0"/>
                <a:cs typeface="Arial" pitchFamily="34" charset="0"/>
              </a:rPr>
              <a:t>enfin</a:t>
            </a:r>
            <a:r>
              <a:rPr lang="en-GB" sz="1800" b="1" dirty="0" smtClean="0">
                <a:latin typeface="Arial" pitchFamily="34" charset="0"/>
                <a:cs typeface="Arial" pitchFamily="34" charset="0"/>
              </a:rPr>
              <a:t>, </a:t>
            </a:r>
            <a:r>
              <a:rPr lang="en-GB" sz="1800" b="1" dirty="0" err="1" smtClean="0">
                <a:latin typeface="Arial" pitchFamily="34" charset="0"/>
                <a:cs typeface="Arial" pitchFamily="34" charset="0"/>
              </a:rPr>
              <a:t>votre</a:t>
            </a:r>
            <a:r>
              <a:rPr lang="en-GB" sz="1800" b="1" dirty="0" smtClean="0">
                <a:latin typeface="Arial" pitchFamily="34" charset="0"/>
                <a:cs typeface="Arial" pitchFamily="34" charset="0"/>
              </a:rPr>
              <a:t> opinion </a:t>
            </a:r>
            <a:r>
              <a:rPr lang="en-GB" sz="1800" b="1" dirty="0" err="1" smtClean="0">
                <a:latin typeface="Arial" pitchFamily="34" charset="0"/>
                <a:cs typeface="Arial" pitchFamily="34" charset="0"/>
              </a:rPr>
              <a:t>générale</a:t>
            </a:r>
            <a:r>
              <a:rPr lang="en-GB" sz="1800" b="1" dirty="0" smtClean="0">
                <a:latin typeface="Arial" pitchFamily="34" charset="0"/>
                <a:cs typeface="Arial" pitchFamily="34" charset="0"/>
              </a:rPr>
              <a:t> </a:t>
            </a:r>
            <a:r>
              <a:rPr lang="en-GB" sz="1800" b="1" dirty="0" err="1" smtClean="0">
                <a:latin typeface="Arial" pitchFamily="34" charset="0"/>
                <a:cs typeface="Arial" pitchFamily="34" charset="0"/>
              </a:rPr>
              <a:t>sur</a:t>
            </a:r>
            <a:r>
              <a:rPr lang="en-GB" sz="1800" b="1" dirty="0" smtClean="0">
                <a:latin typeface="Arial" pitchFamily="34" charset="0"/>
                <a:cs typeface="Arial" pitchFamily="34" charset="0"/>
              </a:rPr>
              <a:t> le film.</a:t>
            </a:r>
            <a:endParaRPr lang="en-GB" sz="1800" dirty="0" smtClean="0">
              <a:latin typeface="Arial" pitchFamily="34" charset="0"/>
              <a:cs typeface="Arial" pitchFamily="34" charset="0"/>
            </a:endParaRPr>
          </a:p>
          <a:p>
            <a:pPr>
              <a:buNone/>
            </a:pPr>
            <a:endParaRPr lang="en-GB" sz="1600" dirty="0"/>
          </a:p>
        </p:txBody>
      </p:sp>
      <p:sp>
        <p:nvSpPr>
          <p:cNvPr id="4" name="Title 16"/>
          <p:cNvSpPr>
            <a:spLocks noGrp="1"/>
          </p:cNvSpPr>
          <p:nvPr>
            <p:ph type="title"/>
          </p:nvPr>
        </p:nvSpPr>
        <p:spPr>
          <a:xfrm>
            <a:off x="457200" y="274638"/>
            <a:ext cx="8229600" cy="778098"/>
          </a:xfrm>
          <a:gradFill flip="none" rotWithShape="1">
            <a:gsLst>
              <a:gs pos="0">
                <a:srgbClr val="FF3300">
                  <a:shade val="30000"/>
                  <a:satMod val="115000"/>
                </a:srgbClr>
              </a:gs>
              <a:gs pos="50000">
                <a:srgbClr val="FF3300">
                  <a:shade val="67500"/>
                  <a:satMod val="115000"/>
                </a:srgbClr>
              </a:gs>
              <a:gs pos="100000">
                <a:srgbClr val="FF3300">
                  <a:shade val="100000"/>
                  <a:satMod val="115000"/>
                </a:srgbClr>
              </a:gs>
            </a:gsLst>
            <a:lin ang="18900000" scaled="1"/>
            <a:tileRect/>
          </a:gradFill>
        </p:spPr>
        <p:txBody>
          <a:bodyPr>
            <a:normAutofit/>
          </a:bodyPr>
          <a:lstStyle/>
          <a:p>
            <a:r>
              <a:rPr lang="en-GB" sz="2800" dirty="0" smtClean="0">
                <a:latin typeface="Arial Black" pitchFamily="34" charset="0"/>
              </a:rPr>
              <a:t>Additional activities and assessment</a:t>
            </a:r>
            <a:endParaRPr lang="en-GB" sz="2800" dirty="0">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latin typeface="Arial" pitchFamily="34" charset="0"/>
                <a:cs typeface="Arial" pitchFamily="34" charset="0"/>
              </a:rPr>
              <a:t>Part of </a:t>
            </a:r>
            <a:r>
              <a:rPr lang="en-GB" sz="2800" b="1" i="1" dirty="0" smtClean="0">
                <a:latin typeface="Arial" pitchFamily="34" charset="0"/>
                <a:cs typeface="Arial" pitchFamily="34" charset="0"/>
              </a:rPr>
              <a:t>LA157 French Cinema &amp; Culture</a:t>
            </a:r>
          </a:p>
          <a:p>
            <a:pPr>
              <a:buNone/>
            </a:pPr>
            <a:endParaRPr lang="en-GB" sz="2800" b="1" i="1" dirty="0" smtClean="0">
              <a:latin typeface="Arial" pitchFamily="34" charset="0"/>
              <a:cs typeface="Arial" pitchFamily="34" charset="0"/>
            </a:endParaRPr>
          </a:p>
          <a:p>
            <a:r>
              <a:rPr lang="en-GB" dirty="0" smtClean="0">
                <a:latin typeface="Arial" pitchFamily="34" charset="0"/>
                <a:cs typeface="Arial" pitchFamily="34" charset="0"/>
              </a:rPr>
              <a:t>End of 1st term</a:t>
            </a:r>
          </a:p>
          <a:p>
            <a:pPr>
              <a:buNone/>
            </a:pPr>
            <a:endParaRPr lang="en-GB" sz="2800" b="1" i="1" dirty="0" smtClean="0">
              <a:latin typeface="Arial" pitchFamily="34" charset="0"/>
              <a:cs typeface="Arial" pitchFamily="34" charset="0"/>
            </a:endParaRPr>
          </a:p>
          <a:p>
            <a:r>
              <a:rPr lang="en-GB" dirty="0" smtClean="0">
                <a:latin typeface="Arial" pitchFamily="34" charset="0"/>
                <a:cs typeface="Arial" pitchFamily="34" charset="0"/>
              </a:rPr>
              <a:t>9-10 hours of study</a:t>
            </a:r>
          </a:p>
          <a:p>
            <a:endParaRPr lang="en-GB" dirty="0" smtClean="0">
              <a:latin typeface="Arial" pitchFamily="34" charset="0"/>
              <a:cs typeface="Arial" pitchFamily="34" charset="0"/>
            </a:endParaRPr>
          </a:p>
          <a:p>
            <a:r>
              <a:rPr lang="en-GB" dirty="0" smtClean="0">
                <a:latin typeface="Arial" pitchFamily="34" charset="0"/>
                <a:cs typeface="Arial" pitchFamily="34" charset="0"/>
              </a:rPr>
              <a:t>Students already familiar with the film terminology</a:t>
            </a:r>
          </a:p>
          <a:p>
            <a:endParaRPr lang="en-GB" dirty="0" smtClean="0">
              <a:latin typeface="Arial" pitchFamily="34" charset="0"/>
              <a:cs typeface="Arial" pitchFamily="34" charset="0"/>
            </a:endParaRPr>
          </a:p>
          <a:p>
            <a:pPr>
              <a:buNone/>
            </a:pPr>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pPr>
              <a:buNone/>
            </a:pPr>
            <a:endParaRPr lang="en-GB" dirty="0" smtClean="0"/>
          </a:p>
          <a:p>
            <a:endParaRPr lang="en-GB" dirty="0"/>
          </a:p>
          <a:p>
            <a:endParaRPr lang="en-GB" dirty="0" smtClean="0"/>
          </a:p>
          <a:p>
            <a:endParaRPr lang="en-GB" dirty="0"/>
          </a:p>
        </p:txBody>
      </p:sp>
      <p:sp>
        <p:nvSpPr>
          <p:cNvPr id="4" name="Title 16"/>
          <p:cNvSpPr>
            <a:spLocks noGrp="1"/>
          </p:cNvSpPr>
          <p:nvPr>
            <p:ph type="title"/>
          </p:nvPr>
        </p:nvSpPr>
        <p:spPr>
          <a:xfrm>
            <a:off x="457200" y="274638"/>
            <a:ext cx="8229600" cy="850900"/>
          </a:xfrm>
          <a:gradFill flip="none" rotWithShape="1">
            <a:gsLst>
              <a:gs pos="0">
                <a:srgbClr val="FF3300">
                  <a:shade val="30000"/>
                  <a:satMod val="115000"/>
                </a:srgbClr>
              </a:gs>
              <a:gs pos="50000">
                <a:srgbClr val="FF3300">
                  <a:shade val="67500"/>
                  <a:satMod val="115000"/>
                </a:srgbClr>
              </a:gs>
              <a:gs pos="100000">
                <a:srgbClr val="FF3300">
                  <a:shade val="100000"/>
                  <a:satMod val="115000"/>
                </a:srgbClr>
              </a:gs>
            </a:gsLst>
            <a:lin ang="18900000" scaled="1"/>
            <a:tileRect/>
          </a:gradFill>
        </p:spPr>
        <p:txBody>
          <a:bodyPr>
            <a:normAutofit/>
          </a:bodyPr>
          <a:lstStyle/>
          <a:p>
            <a:r>
              <a:rPr lang="en-GB" sz="2800" dirty="0" smtClean="0">
                <a:latin typeface="Arial Black" pitchFamily="34" charset="0"/>
              </a:rPr>
              <a:t>The French Revolution in film</a:t>
            </a:r>
            <a:endParaRPr lang="en-GB" sz="2800" dirty="0">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850106"/>
          </a:xfrm>
        </p:spPr>
        <p:txBody>
          <a:bodyPr>
            <a:normAutofit fontScale="90000"/>
          </a:bodyPr>
          <a:lstStyle/>
          <a:p>
            <a:r>
              <a:rPr lang="en-GB" dirty="0" smtClean="0">
                <a:latin typeface="Arial" pitchFamily="34" charset="0"/>
                <a:cs typeface="Arial" pitchFamily="34" charset="0"/>
              </a:rPr>
              <a:t/>
            </a:r>
            <a:br>
              <a:rPr lang="en-GB" dirty="0" smtClean="0">
                <a:latin typeface="Arial" pitchFamily="34" charset="0"/>
                <a:cs typeface="Arial" pitchFamily="34" charset="0"/>
              </a:rPr>
            </a:br>
            <a:endParaRPr lang="en-GB" dirty="0"/>
          </a:p>
        </p:txBody>
      </p:sp>
      <p:sp>
        <p:nvSpPr>
          <p:cNvPr id="8" name="Content Placeholder 7"/>
          <p:cNvSpPr>
            <a:spLocks noGrp="1"/>
          </p:cNvSpPr>
          <p:nvPr>
            <p:ph idx="1"/>
          </p:nvPr>
        </p:nvSpPr>
        <p:spPr/>
        <p:txBody>
          <a:bodyPr/>
          <a:lstStyle/>
          <a:p>
            <a:pPr lvl="1">
              <a:buFont typeface="Wingdings" pitchFamily="2" charset="2"/>
              <a:buChar char="§"/>
            </a:pPr>
            <a:r>
              <a:rPr lang="en-GB" sz="2400" dirty="0" smtClean="0">
                <a:latin typeface="Arial" pitchFamily="34" charset="0"/>
                <a:cs typeface="Arial" pitchFamily="34" charset="0"/>
              </a:rPr>
              <a:t>To develop an understanding of the main events, facts and prominent figures of the French Revolution.</a:t>
            </a:r>
          </a:p>
          <a:p>
            <a:pPr lvl="1">
              <a:buFont typeface="Wingdings" pitchFamily="2" charset="2"/>
              <a:buChar char="§"/>
            </a:pPr>
            <a:r>
              <a:rPr lang="en-GB" sz="2400" dirty="0" smtClean="0">
                <a:latin typeface="Arial" pitchFamily="34" charset="0"/>
                <a:cs typeface="Arial" pitchFamily="34" charset="0"/>
              </a:rPr>
              <a:t> To gain knowledge of the specialised vocabulary and concepts connected to the French Revolution.</a:t>
            </a:r>
          </a:p>
          <a:p>
            <a:pPr lvl="1">
              <a:buFont typeface="Wingdings" pitchFamily="2" charset="2"/>
              <a:buChar char="§"/>
            </a:pPr>
            <a:r>
              <a:rPr lang="en-GB" sz="2400" dirty="0" smtClean="0">
                <a:latin typeface="Arial" pitchFamily="34" charset="0"/>
                <a:cs typeface="Arial" pitchFamily="34" charset="0"/>
              </a:rPr>
              <a:t>To apply the appropriate film terminology to discuss and analyse film sequences.</a:t>
            </a:r>
          </a:p>
          <a:p>
            <a:pPr lvl="1">
              <a:buFont typeface="Wingdings" pitchFamily="2" charset="2"/>
              <a:buChar char="§"/>
            </a:pPr>
            <a:r>
              <a:rPr lang="en-GB" sz="2400" dirty="0" smtClean="0">
                <a:latin typeface="Arial" pitchFamily="34" charset="0"/>
                <a:cs typeface="Arial" pitchFamily="34" charset="0"/>
              </a:rPr>
              <a:t>To improve oral, writing and aural comprehension skills. </a:t>
            </a:r>
          </a:p>
          <a:p>
            <a:pPr lvl="1">
              <a:buFont typeface="Wingdings" pitchFamily="2" charset="2"/>
              <a:buChar char="§"/>
            </a:pPr>
            <a:r>
              <a:rPr lang="en-GB" sz="2400" dirty="0" smtClean="0">
                <a:latin typeface="Arial" pitchFamily="34" charset="0"/>
                <a:cs typeface="Arial" pitchFamily="34" charset="0"/>
              </a:rPr>
              <a:t>To critically compare two cinematic interpretations of the same historical event. </a:t>
            </a:r>
          </a:p>
          <a:p>
            <a:endParaRPr lang="en-GB" dirty="0"/>
          </a:p>
        </p:txBody>
      </p:sp>
      <p:sp>
        <p:nvSpPr>
          <p:cNvPr id="9" name="Title 16"/>
          <p:cNvSpPr txBox="1">
            <a:spLocks/>
          </p:cNvSpPr>
          <p:nvPr/>
        </p:nvSpPr>
        <p:spPr>
          <a:xfrm>
            <a:off x="457200" y="274638"/>
            <a:ext cx="8229600" cy="850900"/>
          </a:xfrm>
          <a:prstGeom prst="rect">
            <a:avLst/>
          </a:prstGeom>
          <a:gradFill flip="none" rotWithShape="1">
            <a:gsLst>
              <a:gs pos="0">
                <a:srgbClr val="FF3300">
                  <a:shade val="30000"/>
                  <a:satMod val="115000"/>
                </a:srgbClr>
              </a:gs>
              <a:gs pos="50000">
                <a:srgbClr val="FF3300">
                  <a:shade val="67500"/>
                  <a:satMod val="115000"/>
                </a:srgbClr>
              </a:gs>
              <a:gs pos="100000">
                <a:srgbClr val="FF3300">
                  <a:shade val="100000"/>
                  <a:satMod val="115000"/>
                </a:srgbClr>
              </a:gs>
            </a:gsLst>
            <a:lin ang="18900000" scaled="1"/>
            <a:tileRect/>
          </a:gra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2800" dirty="0" smtClean="0">
                <a:latin typeface="Arial Black" pitchFamily="34" charset="0"/>
                <a:ea typeface="+mj-ea"/>
                <a:cs typeface="+mj-cs"/>
              </a:rPr>
              <a:t>L</a:t>
            </a:r>
            <a:r>
              <a:rPr kumimoji="0" lang="en-GB" sz="2800" b="0" i="0" u="none" strike="noStrike" kern="1200" cap="none" spc="0" normalizeH="0" baseline="0" noProof="0" dirty="0" smtClean="0">
                <a:ln>
                  <a:noFill/>
                </a:ln>
                <a:solidFill>
                  <a:schemeClr val="tx1"/>
                </a:solidFill>
                <a:effectLst/>
                <a:uLnTx/>
                <a:uFillTx/>
                <a:latin typeface="Arial Black" pitchFamily="34" charset="0"/>
                <a:ea typeface="+mj-ea"/>
                <a:cs typeface="+mj-cs"/>
              </a:rPr>
              <a:t>earning outcomes</a:t>
            </a:r>
            <a:endParaRPr kumimoji="0" lang="en-GB" sz="2800" b="0" i="0" u="none" strike="noStrike" kern="1200" cap="none" spc="0" normalizeH="0" baseline="0" noProof="0" dirty="0">
              <a:ln>
                <a:noFill/>
              </a:ln>
              <a:solidFill>
                <a:schemeClr val="tx1"/>
              </a:solidFill>
              <a:effectLst/>
              <a:uLnTx/>
              <a:uFillTx/>
              <a:latin typeface="Arial Black"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Louis XVI</a:t>
            </a:r>
          </a:p>
          <a:p>
            <a:r>
              <a:rPr lang="en-GB" dirty="0" smtClean="0"/>
              <a:t>La guillotine</a:t>
            </a:r>
          </a:p>
          <a:p>
            <a:r>
              <a:rPr lang="en-GB" dirty="0" smtClean="0"/>
              <a:t>1789</a:t>
            </a:r>
          </a:p>
          <a:p>
            <a:r>
              <a:rPr lang="en-GB" dirty="0" smtClean="0"/>
              <a:t>La Prise de la Bastille</a:t>
            </a:r>
          </a:p>
          <a:p>
            <a:r>
              <a:rPr lang="en-GB" dirty="0" smtClean="0"/>
              <a:t>La </a:t>
            </a:r>
            <a:r>
              <a:rPr lang="en-GB" dirty="0" err="1" smtClean="0"/>
              <a:t>déclaration</a:t>
            </a:r>
            <a:r>
              <a:rPr lang="en-GB" dirty="0" smtClean="0"/>
              <a:t> des </a:t>
            </a:r>
            <a:r>
              <a:rPr lang="en-GB" dirty="0" err="1" smtClean="0"/>
              <a:t>droits</a:t>
            </a:r>
            <a:r>
              <a:rPr lang="en-GB" dirty="0" smtClean="0"/>
              <a:t> de </a:t>
            </a:r>
            <a:r>
              <a:rPr lang="en-GB" dirty="0" err="1" smtClean="0"/>
              <a:t>l’homme</a:t>
            </a:r>
            <a:r>
              <a:rPr lang="en-GB" dirty="0" smtClean="0"/>
              <a:t> et du </a:t>
            </a:r>
            <a:r>
              <a:rPr lang="en-GB" dirty="0" err="1" smtClean="0"/>
              <a:t>citoyen</a:t>
            </a:r>
            <a:endParaRPr lang="en-GB" dirty="0" smtClean="0"/>
          </a:p>
          <a:p>
            <a:r>
              <a:rPr lang="en-GB" dirty="0" smtClean="0"/>
              <a:t>Marie-Antoinette</a:t>
            </a:r>
          </a:p>
          <a:p>
            <a:endParaRPr lang="en-GB" dirty="0" smtClean="0"/>
          </a:p>
          <a:p>
            <a:endParaRPr lang="en-GB" dirty="0" smtClean="0"/>
          </a:p>
        </p:txBody>
      </p:sp>
      <p:sp>
        <p:nvSpPr>
          <p:cNvPr id="4" name="Title 16"/>
          <p:cNvSpPr txBox="1">
            <a:spLocks noGrp="1"/>
          </p:cNvSpPr>
          <p:nvPr>
            <p:ph type="title"/>
          </p:nvPr>
        </p:nvSpPr>
        <p:spPr>
          <a:xfrm>
            <a:off x="457200" y="274638"/>
            <a:ext cx="8229600" cy="777875"/>
          </a:xfrm>
          <a:prstGeom prst="rect">
            <a:avLst/>
          </a:prstGeom>
          <a:gradFill flip="none" rotWithShape="1">
            <a:gsLst>
              <a:gs pos="0">
                <a:srgbClr val="FF3300">
                  <a:shade val="30000"/>
                  <a:satMod val="115000"/>
                </a:srgbClr>
              </a:gs>
              <a:gs pos="50000">
                <a:srgbClr val="FF3300">
                  <a:shade val="67500"/>
                  <a:satMod val="115000"/>
                </a:srgbClr>
              </a:gs>
              <a:gs pos="100000">
                <a:srgbClr val="FF3300">
                  <a:shade val="100000"/>
                  <a:satMod val="115000"/>
                </a:srgbClr>
              </a:gs>
            </a:gsLst>
            <a:lin ang="18900000" scaled="1"/>
            <a:tileRect/>
          </a:gradFill>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800" b="0" i="0" u="none" strike="noStrike" kern="1200" cap="none" spc="0" normalizeH="0" baseline="0" noProof="0" dirty="0" smtClean="0">
                <a:ln>
                  <a:noFill/>
                </a:ln>
                <a:solidFill>
                  <a:schemeClr val="tx1"/>
                </a:solidFill>
                <a:effectLst/>
                <a:uLnTx/>
                <a:uFillTx/>
                <a:latin typeface="Arial Black" pitchFamily="34" charset="0"/>
                <a:ea typeface="+mj-ea"/>
                <a:cs typeface="+mj-cs"/>
              </a:rPr>
              <a:t>What do you know about </a:t>
            </a:r>
            <a:br>
              <a:rPr kumimoji="0" lang="en-GB" sz="2800" b="0" i="0" u="none" strike="noStrike" kern="1200" cap="none" spc="0" normalizeH="0" baseline="0" noProof="0" dirty="0" smtClean="0">
                <a:ln>
                  <a:noFill/>
                </a:ln>
                <a:solidFill>
                  <a:schemeClr val="tx1"/>
                </a:solidFill>
                <a:effectLst/>
                <a:uLnTx/>
                <a:uFillTx/>
                <a:latin typeface="Arial Black" pitchFamily="34" charset="0"/>
                <a:ea typeface="+mj-ea"/>
                <a:cs typeface="+mj-cs"/>
              </a:rPr>
            </a:br>
            <a:r>
              <a:rPr kumimoji="0" lang="en-GB" sz="2800" b="0" i="0" u="none" strike="noStrike" kern="1200" cap="none" spc="0" normalizeH="0" baseline="0" noProof="0" dirty="0" smtClean="0">
                <a:ln>
                  <a:noFill/>
                </a:ln>
                <a:solidFill>
                  <a:schemeClr val="tx1"/>
                </a:solidFill>
                <a:effectLst/>
                <a:uLnTx/>
                <a:uFillTx/>
                <a:latin typeface="Arial Black" pitchFamily="34" charset="0"/>
                <a:ea typeface="+mj-ea"/>
                <a:cs typeface="+mj-cs"/>
              </a:rPr>
              <a:t>the French Revolution?</a:t>
            </a:r>
            <a:endParaRPr kumimoji="0" lang="en-GB" sz="2800" b="0" i="0" u="none" strike="noStrike" kern="1200" cap="none" spc="0" normalizeH="0" baseline="0" noProof="0" dirty="0">
              <a:ln>
                <a:noFill/>
              </a:ln>
              <a:solidFill>
                <a:schemeClr val="tx1"/>
              </a:solidFill>
              <a:effectLst/>
              <a:uLnTx/>
              <a:uFillTx/>
              <a:latin typeface="Arial Black"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a:off x="457200" y="332656"/>
            <a:ext cx="8229600" cy="864096"/>
          </a:xfrm>
          <a:gradFill flip="none" rotWithShape="1">
            <a:gsLst>
              <a:gs pos="0">
                <a:srgbClr val="FF3300">
                  <a:shade val="30000"/>
                  <a:satMod val="115000"/>
                </a:srgbClr>
              </a:gs>
              <a:gs pos="50000">
                <a:srgbClr val="FF3300">
                  <a:shade val="67500"/>
                  <a:satMod val="115000"/>
                </a:srgbClr>
              </a:gs>
              <a:gs pos="100000">
                <a:srgbClr val="FF3300">
                  <a:shade val="100000"/>
                  <a:satMod val="115000"/>
                </a:srgbClr>
              </a:gs>
            </a:gsLst>
            <a:lin ang="18900000" scaled="1"/>
            <a:tileRect/>
          </a:gradFill>
        </p:spPr>
        <p:txBody>
          <a:bodyPr>
            <a:normAutofit/>
          </a:bodyPr>
          <a:lstStyle/>
          <a:p>
            <a:r>
              <a:rPr lang="en-GB" sz="2800" dirty="0" smtClean="0">
                <a:latin typeface="Arial Black" pitchFamily="34" charset="0"/>
              </a:rPr>
              <a:t>The French Revolution in film</a:t>
            </a:r>
            <a:endParaRPr lang="en-GB" sz="2800" dirty="0">
              <a:latin typeface="Arial Black" pitchFamily="34" charset="0"/>
            </a:endParaRPr>
          </a:p>
        </p:txBody>
      </p:sp>
      <p:sp>
        <p:nvSpPr>
          <p:cNvPr id="18" name="Text Placeholder 17"/>
          <p:cNvSpPr>
            <a:spLocks noGrp="1"/>
          </p:cNvSpPr>
          <p:nvPr>
            <p:ph type="body" idx="1"/>
          </p:nvPr>
        </p:nvSpPr>
        <p:spPr/>
        <p:txBody>
          <a:bodyPr>
            <a:normAutofit fontScale="85000" lnSpcReduction="20000"/>
          </a:bodyPr>
          <a:lstStyle/>
          <a:p>
            <a:pPr algn="ctr"/>
            <a:r>
              <a:rPr lang="en-GB" sz="2600" dirty="0" smtClean="0">
                <a:latin typeface="Arial" pitchFamily="34" charset="0"/>
                <a:cs typeface="Arial" pitchFamily="34" charset="0"/>
              </a:rPr>
              <a:t>La Marseillaise </a:t>
            </a:r>
          </a:p>
          <a:p>
            <a:pPr algn="ctr"/>
            <a:r>
              <a:rPr lang="en-GB" sz="1900" b="0" dirty="0" smtClean="0">
                <a:latin typeface="Arial" pitchFamily="34" charset="0"/>
                <a:cs typeface="Arial" pitchFamily="34" charset="0"/>
              </a:rPr>
              <a:t>by Jean Renoir (1938)</a:t>
            </a:r>
          </a:p>
        </p:txBody>
      </p:sp>
      <p:pic>
        <p:nvPicPr>
          <p:cNvPr id="13" name="Content Placeholder 12" descr="marseillaise2.jpg"/>
          <p:cNvPicPr>
            <a:picLocks noGrp="1" noChangeAspect="1"/>
          </p:cNvPicPr>
          <p:nvPr>
            <p:ph sz="half" idx="2"/>
          </p:nvPr>
        </p:nvPicPr>
        <p:blipFill>
          <a:blip r:embed="rId2" cstate="print"/>
          <a:stretch>
            <a:fillRect/>
          </a:stretch>
        </p:blipFill>
        <p:spPr>
          <a:xfrm>
            <a:off x="683568" y="2564904"/>
            <a:ext cx="3648007" cy="2592000"/>
          </a:xfrm>
        </p:spPr>
      </p:pic>
      <p:sp>
        <p:nvSpPr>
          <p:cNvPr id="19" name="Text Placeholder 18"/>
          <p:cNvSpPr>
            <a:spLocks noGrp="1"/>
          </p:cNvSpPr>
          <p:nvPr>
            <p:ph type="body" sz="quarter" idx="3"/>
          </p:nvPr>
        </p:nvSpPr>
        <p:spPr/>
        <p:txBody>
          <a:bodyPr>
            <a:normAutofit fontScale="55000" lnSpcReduction="20000"/>
          </a:bodyPr>
          <a:lstStyle/>
          <a:p>
            <a:pPr algn="ctr"/>
            <a:r>
              <a:rPr lang="en-GB" sz="4500" dirty="0" smtClean="0">
                <a:latin typeface="Arial" pitchFamily="34" charset="0"/>
                <a:cs typeface="Arial" pitchFamily="34" charset="0"/>
              </a:rPr>
              <a:t>Danton</a:t>
            </a:r>
            <a:r>
              <a:rPr lang="en-GB" sz="4000" dirty="0" smtClean="0">
                <a:latin typeface="Arial" pitchFamily="34" charset="0"/>
                <a:cs typeface="Arial" pitchFamily="34" charset="0"/>
              </a:rPr>
              <a:t> </a:t>
            </a:r>
          </a:p>
          <a:p>
            <a:pPr algn="ctr"/>
            <a:r>
              <a:rPr lang="en-GB" b="0" dirty="0" smtClean="0">
                <a:latin typeface="Arial" pitchFamily="34" charset="0"/>
                <a:cs typeface="Arial" pitchFamily="34" charset="0"/>
              </a:rPr>
              <a:t>by Andrzej </a:t>
            </a:r>
            <a:r>
              <a:rPr lang="en-GB" b="0" dirty="0" err="1" smtClean="0">
                <a:latin typeface="Arial" pitchFamily="34" charset="0"/>
                <a:cs typeface="Arial" pitchFamily="34" charset="0"/>
              </a:rPr>
              <a:t>Wajda</a:t>
            </a:r>
            <a:r>
              <a:rPr lang="en-GB" b="0" dirty="0" smtClean="0">
                <a:latin typeface="Arial" pitchFamily="34" charset="0"/>
                <a:cs typeface="Arial" pitchFamily="34" charset="0"/>
              </a:rPr>
              <a:t> (1983)</a:t>
            </a:r>
            <a:endParaRPr lang="en-GB" b="0" dirty="0">
              <a:latin typeface="Arial" pitchFamily="34" charset="0"/>
              <a:cs typeface="Arial" pitchFamily="34" charset="0"/>
            </a:endParaRPr>
          </a:p>
        </p:txBody>
      </p:sp>
      <p:pic>
        <p:nvPicPr>
          <p:cNvPr id="11" name="Content Placeholder 10" descr="danton2.jpg"/>
          <p:cNvPicPr>
            <a:picLocks noGrp="1" noChangeAspect="1"/>
          </p:cNvPicPr>
          <p:nvPr>
            <p:ph sz="quarter" idx="4"/>
          </p:nvPr>
        </p:nvPicPr>
        <p:blipFill>
          <a:blip r:embed="rId3" cstate="print"/>
          <a:stretch>
            <a:fillRect/>
          </a:stretch>
        </p:blipFill>
        <p:spPr>
          <a:xfrm>
            <a:off x="5652120" y="2564904"/>
            <a:ext cx="2604532" cy="36000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
            </a:r>
            <a:br>
              <a:rPr lang="en-GB" dirty="0" smtClean="0"/>
            </a:br>
            <a:endParaRPr lang="en-GB" dirty="0"/>
          </a:p>
        </p:txBody>
      </p:sp>
      <p:sp>
        <p:nvSpPr>
          <p:cNvPr id="6" name="Content Placeholder 5"/>
          <p:cNvSpPr>
            <a:spLocks noGrp="1"/>
          </p:cNvSpPr>
          <p:nvPr>
            <p:ph sz="half" idx="1"/>
          </p:nvPr>
        </p:nvSpPr>
        <p:spPr/>
        <p:txBody>
          <a:bodyPr>
            <a:normAutofit fontScale="85000" lnSpcReduction="20000"/>
          </a:bodyPr>
          <a:lstStyle/>
          <a:p>
            <a:pPr>
              <a:buFont typeface="Wingdings" pitchFamily="2" charset="2"/>
              <a:buChar char="§"/>
            </a:pPr>
            <a:r>
              <a:rPr lang="en-GB" dirty="0" smtClean="0"/>
              <a:t>Versailles July </a:t>
            </a:r>
            <a:r>
              <a:rPr lang="en-GB" b="1" dirty="0" smtClean="0"/>
              <a:t>1789 </a:t>
            </a:r>
            <a:r>
              <a:rPr lang="en-GB" dirty="0" smtClean="0"/>
              <a:t> →Paris August </a:t>
            </a:r>
            <a:r>
              <a:rPr lang="en-GB" b="1" dirty="0" smtClean="0"/>
              <a:t>1792</a:t>
            </a:r>
          </a:p>
          <a:p>
            <a:pPr>
              <a:buFont typeface="Wingdings" pitchFamily="2" charset="2"/>
              <a:buChar char="§"/>
            </a:pPr>
            <a:r>
              <a:rPr lang="en-GB" dirty="0" smtClean="0"/>
              <a:t>The film focuses on the </a:t>
            </a:r>
            <a:r>
              <a:rPr lang="en-GB" b="1" dirty="0" smtClean="0"/>
              <a:t>individuals</a:t>
            </a:r>
            <a:r>
              <a:rPr lang="en-GB" dirty="0" smtClean="0"/>
              <a:t> who participated in these events.</a:t>
            </a:r>
          </a:p>
          <a:p>
            <a:pPr>
              <a:buFont typeface="Wingdings" pitchFamily="2" charset="2"/>
              <a:buChar char="§"/>
            </a:pPr>
            <a:r>
              <a:rPr lang="en-GB" dirty="0" smtClean="0"/>
              <a:t>An accurate depiction of revolutionary France.</a:t>
            </a:r>
          </a:p>
          <a:p>
            <a:pPr>
              <a:buFont typeface="Wingdings" pitchFamily="2" charset="2"/>
              <a:buChar char="§"/>
            </a:pPr>
            <a:r>
              <a:rPr lang="en-GB" dirty="0" smtClean="0"/>
              <a:t>A piece of propaganda for the </a:t>
            </a:r>
            <a:r>
              <a:rPr lang="en-GB" b="1" dirty="0" smtClean="0"/>
              <a:t>Popular Front </a:t>
            </a:r>
            <a:r>
              <a:rPr lang="en-GB" dirty="0" smtClean="0"/>
              <a:t>( film partly funded by the CGT)</a:t>
            </a:r>
          </a:p>
          <a:p>
            <a:pPr>
              <a:buFont typeface="Wingdings" pitchFamily="2" charset="2"/>
              <a:buChar char="§"/>
            </a:pPr>
            <a:r>
              <a:rPr lang="en-GB" dirty="0" smtClean="0"/>
              <a:t>An </a:t>
            </a:r>
            <a:r>
              <a:rPr lang="en-GB" b="1" dirty="0" smtClean="0"/>
              <a:t>optimistic</a:t>
            </a:r>
            <a:r>
              <a:rPr lang="en-GB" dirty="0" smtClean="0"/>
              <a:t> and naïve </a:t>
            </a:r>
            <a:r>
              <a:rPr lang="en-GB" b="1" dirty="0" smtClean="0"/>
              <a:t>view of the Revolution </a:t>
            </a:r>
            <a:r>
              <a:rPr lang="en-GB" dirty="0" smtClean="0"/>
              <a:t>(national unity + patriotic fervour) ?</a:t>
            </a:r>
          </a:p>
          <a:p>
            <a:pPr>
              <a:buNone/>
            </a:pPr>
            <a:endParaRPr lang="en-GB" dirty="0" smtClean="0"/>
          </a:p>
          <a:p>
            <a:pPr>
              <a:buNone/>
            </a:pPr>
            <a:endParaRPr lang="en-GB" dirty="0"/>
          </a:p>
        </p:txBody>
      </p:sp>
      <p:sp>
        <p:nvSpPr>
          <p:cNvPr id="11" name="Title 16"/>
          <p:cNvSpPr txBox="1">
            <a:spLocks/>
          </p:cNvSpPr>
          <p:nvPr/>
        </p:nvSpPr>
        <p:spPr>
          <a:xfrm>
            <a:off x="457200" y="274638"/>
            <a:ext cx="8229600" cy="850900"/>
          </a:xfrm>
          <a:prstGeom prst="rect">
            <a:avLst/>
          </a:prstGeom>
          <a:gradFill flip="none" rotWithShape="1">
            <a:gsLst>
              <a:gs pos="0">
                <a:srgbClr val="FF3300">
                  <a:shade val="30000"/>
                  <a:satMod val="115000"/>
                </a:srgbClr>
              </a:gs>
              <a:gs pos="50000">
                <a:srgbClr val="FF3300">
                  <a:shade val="67500"/>
                  <a:satMod val="115000"/>
                </a:srgbClr>
              </a:gs>
              <a:gs pos="100000">
                <a:srgbClr val="FF3300">
                  <a:shade val="100000"/>
                  <a:satMod val="115000"/>
                </a:srgbClr>
              </a:gs>
            </a:gsLst>
            <a:lin ang="18900000" scaled="1"/>
            <a:tileRect/>
          </a:gra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800" b="0" i="1" u="none" strike="noStrike" kern="1200" cap="none" spc="0" normalizeH="0" baseline="0" noProof="0" dirty="0" smtClean="0">
                <a:ln>
                  <a:noFill/>
                </a:ln>
                <a:solidFill>
                  <a:schemeClr val="tx1"/>
                </a:solidFill>
                <a:effectLst/>
                <a:uLnTx/>
                <a:uFillTx/>
                <a:latin typeface="Arial Black" pitchFamily="34" charset="0"/>
                <a:ea typeface="+mj-ea"/>
                <a:cs typeface="+mj-cs"/>
              </a:rPr>
              <a:t>La Marseillaise  </a:t>
            </a:r>
            <a:r>
              <a:rPr kumimoji="0" lang="en-GB" sz="2400" b="0" i="0" u="none" strike="noStrike" kern="1200" cap="none" spc="0" normalizeH="0" baseline="0" noProof="0" dirty="0" smtClean="0">
                <a:ln>
                  <a:noFill/>
                </a:ln>
                <a:solidFill>
                  <a:schemeClr val="tx1"/>
                </a:solidFill>
                <a:effectLst/>
                <a:uLnTx/>
                <a:uFillTx/>
                <a:latin typeface="Arial Black" pitchFamily="34" charset="0"/>
                <a:ea typeface="+mj-ea"/>
                <a:cs typeface="+mj-cs"/>
              </a:rPr>
              <a:t>Jean Renoir (1938)</a:t>
            </a:r>
            <a:endParaRPr kumimoji="0" lang="en-GB" sz="2400" b="0" i="0" u="none" strike="noStrike" kern="1200" cap="none" spc="0" normalizeH="0" baseline="0" noProof="0" dirty="0">
              <a:ln>
                <a:noFill/>
              </a:ln>
              <a:solidFill>
                <a:schemeClr val="tx1"/>
              </a:solidFill>
              <a:effectLst/>
              <a:uLnTx/>
              <a:uFillTx/>
              <a:latin typeface="Arial Black" pitchFamily="34" charset="0"/>
              <a:ea typeface="+mj-ea"/>
              <a:cs typeface="+mj-cs"/>
            </a:endParaRPr>
          </a:p>
        </p:txBody>
      </p:sp>
      <p:sp>
        <p:nvSpPr>
          <p:cNvPr id="15" name="Content Placeholder 14"/>
          <p:cNvSpPr>
            <a:spLocks noGrp="1"/>
          </p:cNvSpPr>
          <p:nvPr>
            <p:ph sz="half" idx="2"/>
          </p:nvPr>
        </p:nvSpPr>
        <p:spPr/>
        <p:txBody>
          <a:bodyPr>
            <a:normAutofit/>
          </a:bodyPr>
          <a:lstStyle/>
          <a:p>
            <a:pPr algn="ctr">
              <a:buNone/>
            </a:pPr>
            <a:r>
              <a:rPr lang="en-GB" sz="2400" b="1" dirty="0" smtClean="0"/>
              <a:t>Cast: </a:t>
            </a:r>
          </a:p>
          <a:p>
            <a:pPr>
              <a:buNone/>
            </a:pPr>
            <a:r>
              <a:rPr lang="en-GB" sz="2000" dirty="0" smtClean="0"/>
              <a:t>	Pierre Renoir   (Louis XVI)</a:t>
            </a:r>
          </a:p>
          <a:p>
            <a:pPr>
              <a:buNone/>
            </a:pPr>
            <a:r>
              <a:rPr lang="en-GB" sz="2000" dirty="0" smtClean="0"/>
              <a:t>	</a:t>
            </a:r>
            <a:r>
              <a:rPr lang="en-GB" sz="2000" dirty="0" err="1" smtClean="0"/>
              <a:t>Lise</a:t>
            </a:r>
            <a:r>
              <a:rPr lang="en-GB" sz="2000" dirty="0" smtClean="0"/>
              <a:t> </a:t>
            </a:r>
            <a:r>
              <a:rPr lang="en-GB" sz="2000" dirty="0" err="1" smtClean="0"/>
              <a:t>Delamare</a:t>
            </a:r>
            <a:r>
              <a:rPr lang="en-GB" sz="2000" dirty="0" smtClean="0"/>
              <a:t> (Marie-Antoinette)</a:t>
            </a:r>
          </a:p>
          <a:p>
            <a:pPr>
              <a:buNone/>
            </a:pPr>
            <a:r>
              <a:rPr lang="en-GB" sz="2000" dirty="0" smtClean="0"/>
              <a:t>	Edmond </a:t>
            </a:r>
            <a:r>
              <a:rPr lang="en-GB" sz="2000" dirty="0" err="1" smtClean="0"/>
              <a:t>Ardisson</a:t>
            </a:r>
            <a:r>
              <a:rPr lang="en-GB" sz="2000" dirty="0" smtClean="0"/>
              <a:t>  (Jean-Joseph 			        </a:t>
            </a:r>
            <a:r>
              <a:rPr lang="en-GB" sz="2000" dirty="0" err="1" smtClean="0"/>
              <a:t>Bomier</a:t>
            </a:r>
            <a:r>
              <a:rPr lang="en-GB" sz="2000" dirty="0" smtClean="0"/>
              <a:t>)</a:t>
            </a:r>
          </a:p>
          <a:p>
            <a:pPr>
              <a:buNone/>
            </a:pPr>
            <a:r>
              <a:rPr lang="en-GB" sz="2000" dirty="0" smtClean="0"/>
              <a:t>	Louis </a:t>
            </a:r>
            <a:r>
              <a:rPr lang="en-GB" sz="2000" dirty="0" err="1" smtClean="0"/>
              <a:t>Jouvet</a:t>
            </a:r>
            <a:r>
              <a:rPr lang="en-GB" sz="2000" dirty="0" smtClean="0"/>
              <a:t>   (</a:t>
            </a:r>
            <a:r>
              <a:rPr lang="en-GB" sz="2000" dirty="0" err="1" smtClean="0"/>
              <a:t>Roederer</a:t>
            </a:r>
            <a:r>
              <a:rPr lang="en-GB" sz="2000" dirty="0" smtClean="0"/>
              <a:t>)</a:t>
            </a:r>
          </a:p>
          <a:p>
            <a:pPr>
              <a:buNone/>
            </a:pPr>
            <a:endParaRPr lang="en-GB" sz="2000" dirty="0" smtClean="0"/>
          </a:p>
          <a:p>
            <a:pPr>
              <a:buNone/>
            </a:pPr>
            <a:endParaRPr lang="en-GB" sz="2000" dirty="0"/>
          </a:p>
        </p:txBody>
      </p:sp>
      <p:pic>
        <p:nvPicPr>
          <p:cNvPr id="16" name="Picture 15" descr="1938_La_Marseillaise_08.jpg"/>
          <p:cNvPicPr>
            <a:picLocks noChangeAspect="1"/>
          </p:cNvPicPr>
          <p:nvPr/>
        </p:nvPicPr>
        <p:blipFill>
          <a:blip r:embed="rId2" cstate="print"/>
          <a:stretch>
            <a:fillRect/>
          </a:stretch>
        </p:blipFill>
        <p:spPr>
          <a:xfrm>
            <a:off x="5148064" y="3933056"/>
            <a:ext cx="3116073" cy="230425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lnSpcReduction="10000"/>
          </a:bodyPr>
          <a:lstStyle/>
          <a:p>
            <a:r>
              <a:rPr lang="en-GB" sz="2400" dirty="0" smtClean="0"/>
              <a:t>The films starts in </a:t>
            </a:r>
            <a:r>
              <a:rPr lang="en-GB" sz="2400" b="1" dirty="0" smtClean="0"/>
              <a:t>1793</a:t>
            </a:r>
            <a:r>
              <a:rPr lang="en-GB" sz="2400" dirty="0" smtClean="0"/>
              <a:t> and focuses on </a:t>
            </a:r>
            <a:r>
              <a:rPr lang="en-GB" sz="2400" b="1" dirty="0" smtClean="0"/>
              <a:t>the Terror</a:t>
            </a:r>
            <a:r>
              <a:rPr lang="en-GB" sz="2400" dirty="0" smtClean="0"/>
              <a:t>.</a:t>
            </a:r>
          </a:p>
          <a:p>
            <a:r>
              <a:rPr lang="en-GB" sz="2400" dirty="0" smtClean="0"/>
              <a:t>A portrayal of  and the </a:t>
            </a:r>
            <a:r>
              <a:rPr lang="en-GB" sz="2400" b="1" dirty="0" smtClean="0"/>
              <a:t>clash</a:t>
            </a:r>
            <a:r>
              <a:rPr lang="en-GB" sz="2400" dirty="0" smtClean="0"/>
              <a:t> between </a:t>
            </a:r>
            <a:r>
              <a:rPr lang="en-GB" sz="2400" b="1" dirty="0" smtClean="0"/>
              <a:t>two leaders</a:t>
            </a:r>
            <a:r>
              <a:rPr lang="en-GB" sz="2400" dirty="0" smtClean="0"/>
              <a:t>: </a:t>
            </a:r>
            <a:r>
              <a:rPr lang="en-GB" sz="2000" dirty="0" smtClean="0"/>
              <a:t>Georges Danton / </a:t>
            </a:r>
            <a:r>
              <a:rPr lang="en-GB" sz="2000" dirty="0" err="1" smtClean="0"/>
              <a:t>Maximilien</a:t>
            </a:r>
            <a:r>
              <a:rPr lang="en-GB" sz="2000" dirty="0" smtClean="0"/>
              <a:t> Robespierre</a:t>
            </a:r>
          </a:p>
          <a:p>
            <a:r>
              <a:rPr lang="en-GB" sz="2400" dirty="0" smtClean="0"/>
              <a:t>A parallel with Poland’s Solidarity Movement.</a:t>
            </a:r>
          </a:p>
          <a:p>
            <a:r>
              <a:rPr lang="en-GB" sz="2400" i="1" dirty="0" smtClean="0"/>
              <a:t>Danton</a:t>
            </a:r>
            <a:r>
              <a:rPr lang="en-GB" sz="2400" dirty="0" smtClean="0"/>
              <a:t> = “</a:t>
            </a:r>
            <a:r>
              <a:rPr lang="en-GB" sz="2400" i="1" dirty="0" smtClean="0"/>
              <a:t>The end of European intellectual romance with the idea of revolution</a:t>
            </a:r>
            <a:r>
              <a:rPr lang="en-GB" sz="2400" dirty="0" smtClean="0"/>
              <a:t>”. </a:t>
            </a:r>
            <a:r>
              <a:rPr lang="en-GB" sz="1900" dirty="0" smtClean="0"/>
              <a:t>Edward Berenson</a:t>
            </a:r>
          </a:p>
          <a:p>
            <a:pPr>
              <a:buNone/>
            </a:pPr>
            <a:endParaRPr lang="en-GB" sz="2400" dirty="0" smtClean="0"/>
          </a:p>
          <a:p>
            <a:endParaRPr lang="en-GB" dirty="0" smtClean="0"/>
          </a:p>
          <a:p>
            <a:endParaRPr lang="en-GB" dirty="0"/>
          </a:p>
        </p:txBody>
      </p:sp>
      <p:sp>
        <p:nvSpPr>
          <p:cNvPr id="4" name="Content Placeholder 3"/>
          <p:cNvSpPr>
            <a:spLocks noGrp="1"/>
          </p:cNvSpPr>
          <p:nvPr>
            <p:ph sz="half" idx="2"/>
          </p:nvPr>
        </p:nvSpPr>
        <p:spPr>
          <a:xfrm>
            <a:off x="4572000" y="1600200"/>
            <a:ext cx="4114800" cy="4525963"/>
          </a:xfrm>
        </p:spPr>
        <p:txBody>
          <a:bodyPr>
            <a:normAutofit lnSpcReduction="10000"/>
          </a:bodyPr>
          <a:lstStyle/>
          <a:p>
            <a:pPr algn="ctr">
              <a:buNone/>
            </a:pPr>
            <a:r>
              <a:rPr lang="en-GB" sz="2000" b="1" dirty="0" smtClean="0"/>
              <a:t>Cast:</a:t>
            </a:r>
          </a:p>
          <a:p>
            <a:pPr>
              <a:buNone/>
            </a:pPr>
            <a:r>
              <a:rPr lang="en-GB" sz="2000" dirty="0" err="1" smtClean="0"/>
              <a:t>Gérard</a:t>
            </a:r>
            <a:r>
              <a:rPr lang="en-GB" sz="2000" dirty="0" smtClean="0"/>
              <a:t> Depardieu  (Georges Danton)</a:t>
            </a:r>
          </a:p>
          <a:p>
            <a:pPr>
              <a:buNone/>
            </a:pPr>
            <a:r>
              <a:rPr lang="en-GB" sz="2000" dirty="0" err="1" smtClean="0"/>
              <a:t>Wojciech</a:t>
            </a:r>
            <a:r>
              <a:rPr lang="en-GB" sz="2000" dirty="0" smtClean="0"/>
              <a:t> </a:t>
            </a:r>
            <a:r>
              <a:rPr lang="en-GB" sz="2000" dirty="0" err="1" smtClean="0"/>
              <a:t>Pszoniak</a:t>
            </a:r>
            <a:r>
              <a:rPr lang="en-GB" sz="2000" dirty="0" smtClean="0"/>
              <a:t>   (Robespierre)</a:t>
            </a:r>
          </a:p>
          <a:p>
            <a:pPr>
              <a:buNone/>
            </a:pPr>
            <a:r>
              <a:rPr lang="en-GB" sz="2000" dirty="0" smtClean="0"/>
              <a:t>Patrice </a:t>
            </a:r>
            <a:r>
              <a:rPr lang="en-GB" sz="2000" dirty="0" err="1" smtClean="0"/>
              <a:t>Chéreau</a:t>
            </a:r>
            <a:r>
              <a:rPr lang="en-GB" sz="2000" dirty="0" smtClean="0"/>
              <a:t> (Camille Desmoulins)</a:t>
            </a:r>
            <a:endParaRPr lang="en-GB" sz="2000" dirty="0"/>
          </a:p>
        </p:txBody>
      </p:sp>
      <p:sp>
        <p:nvSpPr>
          <p:cNvPr id="5" name="Title 16"/>
          <p:cNvSpPr txBox="1">
            <a:spLocks noGrp="1"/>
          </p:cNvSpPr>
          <p:nvPr>
            <p:ph type="title"/>
          </p:nvPr>
        </p:nvSpPr>
        <p:spPr>
          <a:xfrm>
            <a:off x="457200" y="274638"/>
            <a:ext cx="8229600" cy="922114"/>
          </a:xfrm>
          <a:prstGeom prst="rect">
            <a:avLst/>
          </a:prstGeom>
          <a:gradFill flip="none" rotWithShape="1">
            <a:gsLst>
              <a:gs pos="0">
                <a:srgbClr val="FF3300">
                  <a:shade val="30000"/>
                  <a:satMod val="115000"/>
                </a:srgbClr>
              </a:gs>
              <a:gs pos="50000">
                <a:srgbClr val="FF3300">
                  <a:shade val="67500"/>
                  <a:satMod val="115000"/>
                </a:srgbClr>
              </a:gs>
              <a:gs pos="100000">
                <a:srgbClr val="FF3300">
                  <a:shade val="100000"/>
                  <a:satMod val="115000"/>
                </a:srgbClr>
              </a:gs>
            </a:gsLst>
            <a:lin ang="18900000" scaled="1"/>
            <a:tileRect/>
          </a:gra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200" b="0" i="1" u="none" strike="noStrike" kern="1200" cap="none" spc="0" normalizeH="0" baseline="0" noProof="0" dirty="0" smtClean="0">
                <a:ln>
                  <a:noFill/>
                </a:ln>
                <a:solidFill>
                  <a:schemeClr val="tx1"/>
                </a:solidFill>
                <a:effectLst/>
                <a:uLnTx/>
                <a:uFillTx/>
                <a:latin typeface="Arial Black" pitchFamily="34" charset="0"/>
                <a:ea typeface="+mj-ea"/>
                <a:cs typeface="+mj-cs"/>
              </a:rPr>
              <a:t>Danton</a:t>
            </a:r>
            <a:r>
              <a:rPr kumimoji="0" lang="en-GB" sz="2800" b="0" i="0" u="none" strike="noStrike" kern="1200" cap="none" spc="0" normalizeH="0" baseline="0" noProof="0" dirty="0" smtClean="0">
                <a:ln>
                  <a:noFill/>
                </a:ln>
                <a:solidFill>
                  <a:schemeClr val="tx1"/>
                </a:solidFill>
                <a:effectLst/>
                <a:uLnTx/>
                <a:uFillTx/>
                <a:latin typeface="Arial Black" pitchFamily="34" charset="0"/>
                <a:ea typeface="+mj-ea"/>
                <a:cs typeface="+mj-cs"/>
              </a:rPr>
              <a:t>  </a:t>
            </a:r>
            <a:r>
              <a:rPr kumimoji="0" lang="en-GB" sz="2400" b="0" i="0" u="none" strike="noStrike" kern="1200" cap="none" spc="0" normalizeH="0" baseline="0" noProof="0" dirty="0" smtClean="0">
                <a:ln>
                  <a:noFill/>
                </a:ln>
                <a:solidFill>
                  <a:schemeClr val="tx1"/>
                </a:solidFill>
                <a:effectLst/>
                <a:uLnTx/>
                <a:uFillTx/>
                <a:latin typeface="Arial Black" pitchFamily="34" charset="0"/>
                <a:ea typeface="+mj-ea"/>
                <a:cs typeface="+mj-cs"/>
              </a:rPr>
              <a:t>Andrzej </a:t>
            </a:r>
            <a:r>
              <a:rPr kumimoji="0" lang="en-GB" sz="2400" b="0" i="0" u="none" strike="noStrike" kern="1200" cap="none" spc="0" normalizeH="0" baseline="0" noProof="0" dirty="0" err="1" smtClean="0">
                <a:ln>
                  <a:noFill/>
                </a:ln>
                <a:solidFill>
                  <a:schemeClr val="tx1"/>
                </a:solidFill>
                <a:effectLst/>
                <a:uLnTx/>
                <a:uFillTx/>
                <a:latin typeface="Arial Black" pitchFamily="34" charset="0"/>
                <a:ea typeface="+mj-ea"/>
                <a:cs typeface="+mj-cs"/>
              </a:rPr>
              <a:t>Wajda</a:t>
            </a:r>
            <a:r>
              <a:rPr kumimoji="0" lang="en-GB" sz="2400" b="0" i="0" u="none" strike="noStrike" kern="1200" cap="none" spc="0" normalizeH="0" baseline="0" noProof="0" dirty="0" smtClean="0">
                <a:ln>
                  <a:noFill/>
                </a:ln>
                <a:solidFill>
                  <a:schemeClr val="tx1"/>
                </a:solidFill>
                <a:effectLst/>
                <a:uLnTx/>
                <a:uFillTx/>
                <a:latin typeface="Arial Black" pitchFamily="34" charset="0"/>
                <a:ea typeface="+mj-ea"/>
                <a:cs typeface="+mj-cs"/>
              </a:rPr>
              <a:t> (1983)</a:t>
            </a:r>
            <a:endParaRPr kumimoji="0" lang="en-GB" sz="2400" b="0" i="0" u="none" strike="noStrike" kern="1200" cap="none" spc="0" normalizeH="0" baseline="0" noProof="0" dirty="0">
              <a:ln>
                <a:noFill/>
              </a:ln>
              <a:solidFill>
                <a:schemeClr val="tx1"/>
              </a:solidFill>
              <a:effectLst/>
              <a:uLnTx/>
              <a:uFillTx/>
              <a:latin typeface="Arial Black" pitchFamily="34" charset="0"/>
              <a:ea typeface="+mj-ea"/>
              <a:cs typeface="+mj-cs"/>
            </a:endParaRPr>
          </a:p>
        </p:txBody>
      </p:sp>
      <p:pic>
        <p:nvPicPr>
          <p:cNvPr id="6" name="Picture 5" descr="dantonrobesp.jpg"/>
          <p:cNvPicPr>
            <a:picLocks noChangeAspect="1"/>
          </p:cNvPicPr>
          <p:nvPr/>
        </p:nvPicPr>
        <p:blipFill>
          <a:blip r:embed="rId2" cstate="print"/>
          <a:stretch>
            <a:fillRect/>
          </a:stretch>
        </p:blipFill>
        <p:spPr>
          <a:xfrm>
            <a:off x="4860032" y="3356992"/>
            <a:ext cx="3528392" cy="2448272"/>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6"/>
          <p:cNvSpPr txBox="1">
            <a:spLocks noGrp="1"/>
          </p:cNvSpPr>
          <p:nvPr>
            <p:ph type="title"/>
          </p:nvPr>
        </p:nvSpPr>
        <p:spPr>
          <a:prstGeom prst="rect">
            <a:avLst/>
          </a:prstGeom>
          <a:gradFill flip="none" rotWithShape="1">
            <a:gsLst>
              <a:gs pos="0">
                <a:srgbClr val="FF3300">
                  <a:shade val="30000"/>
                  <a:satMod val="115000"/>
                </a:srgbClr>
              </a:gs>
              <a:gs pos="50000">
                <a:srgbClr val="FF3300">
                  <a:shade val="67500"/>
                  <a:satMod val="115000"/>
                </a:srgbClr>
              </a:gs>
              <a:gs pos="100000">
                <a:srgbClr val="FF3300">
                  <a:shade val="100000"/>
                  <a:satMod val="115000"/>
                </a:srgbClr>
              </a:gs>
            </a:gsLst>
            <a:lin ang="18900000" scaled="1"/>
            <a:tileRect/>
          </a:gra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2800" dirty="0" smtClean="0">
                <a:latin typeface="Arial Black" pitchFamily="34" charset="0"/>
              </a:rPr>
              <a:t>Class activities – prior to screening</a:t>
            </a:r>
            <a:endParaRPr kumimoji="0" lang="en-GB" sz="2800" b="0" i="0" u="none" strike="noStrike" kern="1200" cap="none" spc="0" normalizeH="0" baseline="0" noProof="0" dirty="0">
              <a:ln>
                <a:noFill/>
              </a:ln>
              <a:solidFill>
                <a:schemeClr val="tx1"/>
              </a:solidFill>
              <a:effectLst/>
              <a:uLnTx/>
              <a:uFillTx/>
              <a:latin typeface="Arial Black" pitchFamily="34" charset="0"/>
              <a:ea typeface="+mj-ea"/>
              <a:cs typeface="+mj-cs"/>
            </a:endParaRPr>
          </a:p>
        </p:txBody>
      </p:sp>
      <p:sp>
        <p:nvSpPr>
          <p:cNvPr id="3" name="Content Placeholder 2"/>
          <p:cNvSpPr>
            <a:spLocks noGrp="1"/>
          </p:cNvSpPr>
          <p:nvPr>
            <p:ph idx="1"/>
          </p:nvPr>
        </p:nvSpPr>
        <p:spPr/>
        <p:txBody>
          <a:bodyPr/>
          <a:lstStyle/>
          <a:p>
            <a:r>
              <a:rPr lang="en-GB" dirty="0" smtClean="0"/>
              <a:t>Assessment of students’ knowledge of the Revolution</a:t>
            </a:r>
          </a:p>
          <a:p>
            <a:r>
              <a:rPr lang="en-GB" dirty="0" smtClean="0"/>
              <a:t>Students to read summary of French Revolution </a:t>
            </a:r>
            <a:r>
              <a:rPr lang="en-GB" sz="2400" dirty="0" smtClean="0"/>
              <a:t>(containing a glossary of unfamiliar vocabulary + cultural references</a:t>
            </a:r>
            <a:r>
              <a:rPr lang="en-GB" dirty="0" smtClean="0"/>
              <a:t>.</a:t>
            </a:r>
            <a:r>
              <a:rPr lang="en-GB" sz="2400" dirty="0" smtClean="0"/>
              <a:t>) </a:t>
            </a:r>
          </a:p>
          <a:p>
            <a:r>
              <a:rPr lang="en-GB" dirty="0" smtClean="0"/>
              <a:t>Check understanding→ handout with specific questions (group work in class)</a:t>
            </a:r>
          </a:p>
          <a:p>
            <a:r>
              <a:rPr lang="en-GB" dirty="0" smtClean="0"/>
              <a:t>Correction + focus on vocabulary</a:t>
            </a:r>
          </a:p>
          <a:p>
            <a:endParaRPr lang="en-GB" dirty="0" smtClean="0"/>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857403"/>
          </a:xfrm>
        </p:spPr>
        <p:txBody>
          <a:bodyPr>
            <a:normAutofit lnSpcReduction="10000"/>
          </a:bodyPr>
          <a:lstStyle/>
          <a:p>
            <a:pPr marL="514350" indent="-514350">
              <a:buFont typeface="+mj-lt"/>
              <a:buAutoNum type="arabicPeriod"/>
            </a:pPr>
            <a:r>
              <a:rPr lang="en-GB" sz="2000" dirty="0" err="1" smtClean="0">
                <a:latin typeface="Arial" pitchFamily="34" charset="0"/>
                <a:cs typeface="Arial" pitchFamily="34" charset="0"/>
              </a:rPr>
              <a:t>Quel</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était</a:t>
            </a:r>
            <a:r>
              <a:rPr lang="en-GB" sz="2000" dirty="0" smtClean="0">
                <a:latin typeface="Arial" pitchFamily="34" charset="0"/>
                <a:cs typeface="Arial" pitchFamily="34" charset="0"/>
              </a:rPr>
              <a:t> le </a:t>
            </a:r>
            <a:r>
              <a:rPr lang="en-GB" sz="2000" dirty="0" err="1" smtClean="0">
                <a:latin typeface="Arial" pitchFamily="34" charset="0"/>
                <a:cs typeface="Arial" pitchFamily="34" charset="0"/>
              </a:rPr>
              <a:t>régime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politique</a:t>
            </a:r>
            <a:r>
              <a:rPr lang="en-GB" sz="2000" dirty="0" smtClean="0">
                <a:latin typeface="Arial" pitchFamily="34" charset="0"/>
                <a:cs typeface="Arial" pitchFamily="34" charset="0"/>
              </a:rPr>
              <a:t> de la France en 1789 ?</a:t>
            </a:r>
          </a:p>
          <a:p>
            <a:pPr marL="514350" indent="-514350">
              <a:buFont typeface="+mj-lt"/>
              <a:buAutoNum type="arabicPeriod"/>
            </a:pPr>
            <a:r>
              <a:rPr lang="en-GB" sz="2000" dirty="0" smtClean="0">
                <a:latin typeface="Arial" pitchFamily="34" charset="0"/>
                <a:cs typeface="Arial" pitchFamily="34" charset="0"/>
              </a:rPr>
              <a:t>Comment la </a:t>
            </a:r>
            <a:r>
              <a:rPr lang="en-GB" sz="2000" dirty="0" err="1" smtClean="0">
                <a:latin typeface="Arial" pitchFamily="34" charset="0"/>
                <a:cs typeface="Arial" pitchFamily="34" charset="0"/>
              </a:rPr>
              <a:t>société</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française</a:t>
            </a:r>
            <a:r>
              <a:rPr lang="en-GB" sz="2000" dirty="0" smtClean="0">
                <a:latin typeface="Arial" pitchFamily="34" charset="0"/>
                <a:cs typeface="Arial" pitchFamily="34" charset="0"/>
              </a:rPr>
              <a:t> de </a:t>
            </a:r>
            <a:r>
              <a:rPr lang="en-GB" sz="2000" dirty="0" err="1" smtClean="0">
                <a:latin typeface="Arial" pitchFamily="34" charset="0"/>
                <a:cs typeface="Arial" pitchFamily="34" charset="0"/>
              </a:rPr>
              <a:t>l’époque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était-elle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structurée</a:t>
            </a:r>
            <a:r>
              <a:rPr lang="en-GB" sz="2000" dirty="0" smtClean="0">
                <a:latin typeface="Arial" pitchFamily="34" charset="0"/>
                <a:cs typeface="Arial" pitchFamily="34" charset="0"/>
              </a:rPr>
              <a:t> ? </a:t>
            </a:r>
            <a:r>
              <a:rPr lang="en-GB" sz="2000" dirty="0" err="1" smtClean="0">
                <a:latin typeface="Arial" pitchFamily="34" charset="0"/>
                <a:cs typeface="Arial" pitchFamily="34" charset="0"/>
              </a:rPr>
              <a:t>Quelle</a:t>
            </a:r>
            <a:r>
              <a:rPr lang="en-GB" sz="2000" dirty="0" smtClean="0">
                <a:latin typeface="Arial" pitchFamily="34" charset="0"/>
                <a:cs typeface="Arial" pitchFamily="34" charset="0"/>
              </a:rPr>
              <a:t> conclusion </a:t>
            </a:r>
            <a:r>
              <a:rPr lang="en-GB" sz="2000" dirty="0" err="1" smtClean="0">
                <a:latin typeface="Arial" pitchFamily="34" charset="0"/>
                <a:cs typeface="Arial" pitchFamily="34" charset="0"/>
              </a:rPr>
              <a:t>peut</a:t>
            </a:r>
            <a:r>
              <a:rPr lang="en-GB" sz="2000" dirty="0" smtClean="0">
                <a:latin typeface="Arial" pitchFamily="34" charset="0"/>
                <a:cs typeface="Arial" pitchFamily="34" charset="0"/>
              </a:rPr>
              <a:t>-on </a:t>
            </a:r>
            <a:r>
              <a:rPr lang="en-GB" sz="2000" dirty="0" err="1" smtClean="0">
                <a:latin typeface="Arial" pitchFamily="34" charset="0"/>
                <a:cs typeface="Arial" pitchFamily="34" charset="0"/>
              </a:rPr>
              <a:t>tirer</a:t>
            </a:r>
            <a:r>
              <a:rPr lang="en-GB" sz="2000" dirty="0" smtClean="0">
                <a:latin typeface="Arial" pitchFamily="34" charset="0"/>
                <a:cs typeface="Arial" pitchFamily="34" charset="0"/>
              </a:rPr>
              <a:t> de </a:t>
            </a:r>
            <a:r>
              <a:rPr lang="en-GB" sz="2000" dirty="0" err="1" smtClean="0">
                <a:latin typeface="Arial" pitchFamily="34" charset="0"/>
                <a:cs typeface="Arial" pitchFamily="34" charset="0"/>
              </a:rPr>
              <a:t>cette</a:t>
            </a:r>
            <a:r>
              <a:rPr lang="en-GB" sz="2000" dirty="0" smtClean="0">
                <a:latin typeface="Arial" pitchFamily="34" charset="0"/>
                <a:cs typeface="Arial" pitchFamily="34" charset="0"/>
              </a:rPr>
              <a:t> composition </a:t>
            </a:r>
            <a:r>
              <a:rPr lang="en-GB" sz="2000" dirty="0" err="1" smtClean="0">
                <a:latin typeface="Arial" pitchFamily="34" charset="0"/>
                <a:cs typeface="Arial" pitchFamily="34" charset="0"/>
              </a:rPr>
              <a:t>sociale</a:t>
            </a:r>
            <a:r>
              <a:rPr lang="en-GB" sz="2000" dirty="0" smtClean="0">
                <a:latin typeface="Arial" pitchFamily="34" charset="0"/>
                <a:cs typeface="Arial" pitchFamily="34" charset="0"/>
              </a:rPr>
              <a:t> ?</a:t>
            </a:r>
          </a:p>
          <a:p>
            <a:pPr marL="514350" indent="-514350">
              <a:buFont typeface="+mj-lt"/>
              <a:buAutoNum type="arabicPeriod"/>
            </a:pPr>
            <a:r>
              <a:rPr lang="en-GB" sz="2000" dirty="0" err="1" smtClean="0">
                <a:latin typeface="Arial" pitchFamily="34" charset="0"/>
                <a:cs typeface="Arial" pitchFamily="34" charset="0"/>
              </a:rPr>
              <a:t>Que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savez-vous</a:t>
            </a:r>
            <a:r>
              <a:rPr lang="en-GB" sz="2000" dirty="0" smtClean="0">
                <a:latin typeface="Arial" pitchFamily="34" charset="0"/>
                <a:cs typeface="Arial" pitchFamily="34" charset="0"/>
              </a:rPr>
              <a:t> de la situation </a:t>
            </a:r>
            <a:r>
              <a:rPr lang="en-GB" sz="2000" dirty="0" err="1" smtClean="0">
                <a:latin typeface="Arial" pitchFamily="34" charset="0"/>
                <a:cs typeface="Arial" pitchFamily="34" charset="0"/>
              </a:rPr>
              <a:t>économique</a:t>
            </a:r>
            <a:r>
              <a:rPr lang="en-GB" sz="2000" dirty="0" smtClean="0">
                <a:latin typeface="Arial" pitchFamily="34" charset="0"/>
                <a:cs typeface="Arial" pitchFamily="34" charset="0"/>
              </a:rPr>
              <a:t> et </a:t>
            </a:r>
            <a:r>
              <a:rPr lang="en-GB" sz="2000" dirty="0" err="1" smtClean="0">
                <a:latin typeface="Arial" pitchFamily="34" charset="0"/>
                <a:cs typeface="Arial" pitchFamily="34" charset="0"/>
              </a:rPr>
              <a:t>financière</a:t>
            </a:r>
            <a:r>
              <a:rPr lang="en-GB" sz="2000" dirty="0" smtClean="0">
                <a:latin typeface="Arial" pitchFamily="34" charset="0"/>
                <a:cs typeface="Arial" pitchFamily="34" charset="0"/>
              </a:rPr>
              <a:t> de la France en 1789 ?</a:t>
            </a:r>
          </a:p>
          <a:p>
            <a:pPr marL="514350" indent="-514350">
              <a:buFont typeface="+mj-lt"/>
              <a:buAutoNum type="arabicPeriod"/>
            </a:pPr>
            <a:r>
              <a:rPr lang="en-GB" sz="2000" dirty="0" smtClean="0">
                <a:latin typeface="Arial" pitchFamily="34" charset="0"/>
                <a:cs typeface="Arial" pitchFamily="34" charset="0"/>
              </a:rPr>
              <a:t>Comment la </a:t>
            </a:r>
            <a:r>
              <a:rPr lang="en-GB" sz="2000" dirty="0" err="1" smtClean="0">
                <a:latin typeface="Arial" pitchFamily="34" charset="0"/>
                <a:cs typeface="Arial" pitchFamily="34" charset="0"/>
              </a:rPr>
              <a:t>révolution</a:t>
            </a:r>
            <a:r>
              <a:rPr lang="en-GB" sz="2000" dirty="0" smtClean="0">
                <a:latin typeface="Arial" pitchFamily="34" charset="0"/>
                <a:cs typeface="Arial" pitchFamily="34" charset="0"/>
              </a:rPr>
              <a:t> a-t-</a:t>
            </a:r>
            <a:r>
              <a:rPr lang="en-GB" sz="2000" dirty="0" err="1" smtClean="0">
                <a:latin typeface="Arial" pitchFamily="34" charset="0"/>
                <a:cs typeface="Arial" pitchFamily="34" charset="0"/>
              </a:rPr>
              <a:t>elle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commencée</a:t>
            </a:r>
            <a:r>
              <a:rPr lang="en-GB" sz="2000" dirty="0" smtClean="0">
                <a:latin typeface="Arial" pitchFamily="34" charset="0"/>
                <a:cs typeface="Arial" pitchFamily="34" charset="0"/>
              </a:rPr>
              <a:t> ? Qui </a:t>
            </a:r>
            <a:r>
              <a:rPr lang="en-GB" sz="2000" dirty="0" err="1" smtClean="0">
                <a:latin typeface="Arial" pitchFamily="34" charset="0"/>
                <a:cs typeface="Arial" pitchFamily="34" charset="0"/>
              </a:rPr>
              <a:t>l’a</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déclenchée</a:t>
            </a:r>
            <a:r>
              <a:rPr lang="en-GB" sz="2000" dirty="0" smtClean="0">
                <a:latin typeface="Arial" pitchFamily="34" charset="0"/>
                <a:cs typeface="Arial" pitchFamily="34" charset="0"/>
              </a:rPr>
              <a:t> ?</a:t>
            </a:r>
          </a:p>
          <a:p>
            <a:pPr marL="514350" indent="-514350">
              <a:buFont typeface="+mj-lt"/>
              <a:buAutoNum type="arabicPeriod"/>
            </a:pPr>
            <a:r>
              <a:rPr lang="en-GB" sz="2000" dirty="0" err="1" smtClean="0">
                <a:latin typeface="Arial" pitchFamily="34" charset="0"/>
                <a:cs typeface="Arial" pitchFamily="34" charset="0"/>
              </a:rPr>
              <a:t>Expliquez</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ce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que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sont</a:t>
            </a:r>
            <a:r>
              <a:rPr lang="en-GB" sz="2000" dirty="0" smtClean="0">
                <a:latin typeface="Arial" pitchFamily="34" charset="0"/>
                <a:cs typeface="Arial" pitchFamily="34" charset="0"/>
              </a:rPr>
              <a:t> les “</a:t>
            </a:r>
            <a:r>
              <a:rPr lang="en-GB" sz="2000" dirty="0" err="1" smtClean="0">
                <a:latin typeface="Arial" pitchFamily="34" charset="0"/>
                <a:cs typeface="Arial" pitchFamily="34" charset="0"/>
              </a:rPr>
              <a:t>Etats</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généraux</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Quel</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était</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leur</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rôle</a:t>
            </a:r>
            <a:r>
              <a:rPr lang="en-GB" sz="2000" dirty="0" smtClean="0">
                <a:latin typeface="Arial" pitchFamily="34" charset="0"/>
                <a:cs typeface="Arial" pitchFamily="34" charset="0"/>
              </a:rPr>
              <a:t> ?</a:t>
            </a:r>
          </a:p>
          <a:p>
            <a:pPr marL="514350" indent="-514350">
              <a:buFont typeface="+mj-lt"/>
              <a:buAutoNum type="arabicPeriod"/>
            </a:pPr>
            <a:r>
              <a:rPr lang="en-GB" sz="2000" dirty="0" err="1" smtClean="0">
                <a:latin typeface="Arial" pitchFamily="34" charset="0"/>
                <a:cs typeface="Arial" pitchFamily="34" charset="0"/>
              </a:rPr>
              <a:t>Que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savez-vous</a:t>
            </a:r>
            <a:r>
              <a:rPr lang="en-GB" sz="2000" dirty="0" smtClean="0">
                <a:latin typeface="Arial" pitchFamily="34" charset="0"/>
                <a:cs typeface="Arial" pitchFamily="34" charset="0"/>
              </a:rPr>
              <a:t> des “cahiers de </a:t>
            </a:r>
            <a:r>
              <a:rPr lang="en-GB" sz="2000" dirty="0" err="1" smtClean="0">
                <a:latin typeface="Arial" pitchFamily="34" charset="0"/>
                <a:cs typeface="Arial" pitchFamily="34" charset="0"/>
              </a:rPr>
              <a:t>doléances</a:t>
            </a:r>
            <a:r>
              <a:rPr lang="en-GB" sz="2000" dirty="0" smtClean="0">
                <a:latin typeface="Arial" pitchFamily="34" charset="0"/>
                <a:cs typeface="Arial" pitchFamily="34" charset="0"/>
              </a:rPr>
              <a:t>”. Qui les a </a:t>
            </a:r>
            <a:r>
              <a:rPr lang="en-GB" sz="2000" dirty="0" err="1" smtClean="0">
                <a:latin typeface="Arial" pitchFamily="34" charset="0"/>
                <a:cs typeface="Arial" pitchFamily="34" charset="0"/>
              </a:rPr>
              <a:t>rédigés</a:t>
            </a:r>
            <a:r>
              <a:rPr lang="en-GB" sz="2000" dirty="0" smtClean="0">
                <a:latin typeface="Arial" pitchFamily="34" charset="0"/>
                <a:cs typeface="Arial" pitchFamily="34" charset="0"/>
              </a:rPr>
              <a:t> ? Pour qui et </a:t>
            </a:r>
            <a:r>
              <a:rPr lang="en-GB" sz="2000" dirty="0" err="1" smtClean="0">
                <a:latin typeface="Arial" pitchFamily="34" charset="0"/>
                <a:cs typeface="Arial" pitchFamily="34" charset="0"/>
              </a:rPr>
              <a:t>qu’expriment-ils</a:t>
            </a:r>
            <a:r>
              <a:rPr lang="en-GB" sz="2000" dirty="0" smtClean="0">
                <a:latin typeface="Arial" pitchFamily="34" charset="0"/>
                <a:cs typeface="Arial" pitchFamily="34" charset="0"/>
              </a:rPr>
              <a:t> ?</a:t>
            </a:r>
          </a:p>
          <a:p>
            <a:pPr marL="514350" indent="-514350">
              <a:buFont typeface="+mj-lt"/>
              <a:buAutoNum type="arabicPeriod"/>
            </a:pPr>
            <a:r>
              <a:rPr lang="en-GB" sz="2000" dirty="0" err="1" smtClean="0">
                <a:latin typeface="Arial" pitchFamily="34" charset="0"/>
                <a:cs typeface="Arial" pitchFamily="34" charset="0"/>
              </a:rPr>
              <a:t>Quand</a:t>
            </a:r>
            <a:r>
              <a:rPr lang="en-GB" sz="2000" dirty="0" smtClean="0">
                <a:latin typeface="Arial" pitchFamily="34" charset="0"/>
                <a:cs typeface="Arial" pitchFamily="34" charset="0"/>
              </a:rPr>
              <a:t> et comment </a:t>
            </a:r>
            <a:r>
              <a:rPr lang="en-GB" sz="2000" dirty="0" err="1" smtClean="0">
                <a:latin typeface="Arial" pitchFamily="34" charset="0"/>
                <a:cs typeface="Arial" pitchFamily="34" charset="0"/>
              </a:rPr>
              <a:t>est</a:t>
            </a:r>
            <a:r>
              <a:rPr lang="en-GB" sz="2000" dirty="0" smtClean="0">
                <a:latin typeface="Arial" pitchFamily="34" charset="0"/>
                <a:cs typeface="Arial" pitchFamily="34" charset="0"/>
              </a:rPr>
              <a:t> née </a:t>
            </a:r>
            <a:r>
              <a:rPr lang="en-GB" sz="2000" dirty="0" err="1" smtClean="0">
                <a:latin typeface="Arial" pitchFamily="34" charset="0"/>
                <a:cs typeface="Arial" pitchFamily="34" charset="0"/>
              </a:rPr>
              <a:t>l’Assemblée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nationale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constituante</a:t>
            </a:r>
            <a:r>
              <a:rPr lang="en-GB" sz="2000" dirty="0" smtClean="0">
                <a:latin typeface="Arial" pitchFamily="34" charset="0"/>
                <a:cs typeface="Arial" pitchFamily="34" charset="0"/>
              </a:rPr>
              <a:t> ?</a:t>
            </a:r>
          </a:p>
          <a:p>
            <a:pPr marL="514350" indent="-514350">
              <a:buFont typeface="+mj-lt"/>
              <a:buAutoNum type="arabicPeriod"/>
            </a:pPr>
            <a:r>
              <a:rPr lang="en-GB" sz="2000" dirty="0" smtClean="0">
                <a:latin typeface="Arial" pitchFamily="34" charset="0"/>
                <a:cs typeface="Arial" pitchFamily="34" charset="0"/>
              </a:rPr>
              <a:t>A </a:t>
            </a:r>
            <a:r>
              <a:rPr lang="en-GB" sz="2000" dirty="0" err="1" smtClean="0">
                <a:latin typeface="Arial" pitchFamily="34" charset="0"/>
                <a:cs typeface="Arial" pitchFamily="34" charset="0"/>
              </a:rPr>
              <a:t>quels</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événements</a:t>
            </a:r>
            <a:r>
              <a:rPr lang="en-GB" sz="2000" dirty="0" smtClean="0">
                <a:latin typeface="Arial" pitchFamily="34" charset="0"/>
                <a:cs typeface="Arial" pitchFamily="34" charset="0"/>
              </a:rPr>
              <a:t> les dates </a:t>
            </a:r>
            <a:r>
              <a:rPr lang="en-GB" sz="2000" dirty="0" err="1" smtClean="0">
                <a:latin typeface="Arial" pitchFamily="34" charset="0"/>
                <a:cs typeface="Arial" pitchFamily="34" charset="0"/>
              </a:rPr>
              <a:t>suivantes</a:t>
            </a:r>
            <a:r>
              <a:rPr lang="en-GB" sz="2000" dirty="0" smtClean="0">
                <a:latin typeface="Arial" pitchFamily="34" charset="0"/>
                <a:cs typeface="Arial" pitchFamily="34" charset="0"/>
              </a:rPr>
              <a:t> font-</a:t>
            </a:r>
            <a:r>
              <a:rPr lang="en-GB" sz="2000" dirty="0" err="1" smtClean="0">
                <a:latin typeface="Arial" pitchFamily="34" charset="0"/>
                <a:cs typeface="Arial" pitchFamily="34" charset="0"/>
              </a:rPr>
              <a:t>elles</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référence</a:t>
            </a:r>
            <a:r>
              <a:rPr lang="en-GB" sz="2000" dirty="0" smtClean="0">
                <a:latin typeface="Arial" pitchFamily="34" charset="0"/>
                <a:cs typeface="Arial" pitchFamily="34" charset="0"/>
              </a:rPr>
              <a:t> : le 14 </a:t>
            </a:r>
            <a:r>
              <a:rPr lang="en-GB" sz="2000" dirty="0" err="1" smtClean="0">
                <a:latin typeface="Arial" pitchFamily="34" charset="0"/>
                <a:cs typeface="Arial" pitchFamily="34" charset="0"/>
              </a:rPr>
              <a:t>juillet</a:t>
            </a:r>
            <a:r>
              <a:rPr lang="en-GB" sz="2000" dirty="0" smtClean="0">
                <a:latin typeface="Arial" pitchFamily="34" charset="0"/>
                <a:cs typeface="Arial" pitchFamily="34" charset="0"/>
              </a:rPr>
              <a:t> 1789, 4 et 26 </a:t>
            </a:r>
            <a:r>
              <a:rPr lang="en-GB" sz="2000" dirty="0" err="1" smtClean="0">
                <a:latin typeface="Arial" pitchFamily="34" charset="0"/>
                <a:cs typeface="Arial" pitchFamily="34" charset="0"/>
              </a:rPr>
              <a:t>août</a:t>
            </a:r>
            <a:r>
              <a:rPr lang="en-GB" sz="2000" dirty="0" smtClean="0">
                <a:latin typeface="Arial" pitchFamily="34" charset="0"/>
                <a:cs typeface="Arial" pitchFamily="34" charset="0"/>
              </a:rPr>
              <a:t> 1789, le 22 </a:t>
            </a:r>
            <a:r>
              <a:rPr lang="en-GB" sz="2000" dirty="0" err="1" smtClean="0">
                <a:latin typeface="Arial" pitchFamily="34" charset="0"/>
                <a:cs typeface="Arial" pitchFamily="34" charset="0"/>
              </a:rPr>
              <a:t>septembre</a:t>
            </a:r>
            <a:r>
              <a:rPr lang="en-GB" sz="2000" dirty="0" smtClean="0">
                <a:latin typeface="Arial" pitchFamily="34" charset="0"/>
                <a:cs typeface="Arial" pitchFamily="34" charset="0"/>
              </a:rPr>
              <a:t> 1792 ?</a:t>
            </a:r>
          </a:p>
          <a:p>
            <a:pPr marL="514350" indent="-514350">
              <a:buFont typeface="+mj-lt"/>
              <a:buAutoNum type="arabicPeriod"/>
            </a:pPr>
            <a:r>
              <a:rPr lang="en-GB" sz="2000" dirty="0" smtClean="0">
                <a:latin typeface="Arial" pitchFamily="34" charset="0"/>
                <a:cs typeface="Arial" pitchFamily="34" charset="0"/>
              </a:rPr>
              <a:t>Qui </a:t>
            </a:r>
            <a:r>
              <a:rPr lang="en-GB" sz="2000" dirty="0" err="1" smtClean="0">
                <a:latin typeface="Arial" pitchFamily="34" charset="0"/>
                <a:cs typeface="Arial" pitchFamily="34" charset="0"/>
              </a:rPr>
              <a:t>sont</a:t>
            </a:r>
            <a:r>
              <a:rPr lang="en-GB" sz="2000" dirty="0" smtClean="0">
                <a:latin typeface="Arial" pitchFamily="34" charset="0"/>
                <a:cs typeface="Arial" pitchFamily="34" charset="0"/>
              </a:rPr>
              <a:t> la </a:t>
            </a:r>
            <a:r>
              <a:rPr lang="en-GB" sz="2000" dirty="0" err="1" smtClean="0">
                <a:latin typeface="Arial" pitchFamily="34" charset="0"/>
                <a:cs typeface="Arial" pitchFamily="34" charset="0"/>
              </a:rPr>
              <a:t>Garde</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nationale</a:t>
            </a:r>
            <a:r>
              <a:rPr lang="en-GB" sz="2000" dirty="0" smtClean="0">
                <a:latin typeface="Arial" pitchFamily="34" charset="0"/>
                <a:cs typeface="Arial" pitchFamily="34" charset="0"/>
              </a:rPr>
              <a:t> et les </a:t>
            </a:r>
            <a:r>
              <a:rPr lang="en-GB" sz="2000" dirty="0" err="1" smtClean="0">
                <a:latin typeface="Arial" pitchFamily="34" charset="0"/>
                <a:cs typeface="Arial" pitchFamily="34" charset="0"/>
              </a:rPr>
              <a:t>Fédérations</a:t>
            </a:r>
            <a:r>
              <a:rPr lang="en-GB" sz="2000" dirty="0" smtClean="0">
                <a:latin typeface="Arial" pitchFamily="34" charset="0"/>
                <a:cs typeface="Arial" pitchFamily="34" charset="0"/>
              </a:rPr>
              <a:t> ?</a:t>
            </a:r>
          </a:p>
          <a:p>
            <a:pPr marL="514350" indent="-514350">
              <a:buFont typeface="+mj-lt"/>
              <a:buAutoNum type="arabicPeriod"/>
            </a:pPr>
            <a:r>
              <a:rPr lang="en-GB" sz="2000" dirty="0" err="1" smtClean="0">
                <a:latin typeface="Arial" pitchFamily="34" charset="0"/>
                <a:cs typeface="Arial" pitchFamily="34" charset="0"/>
              </a:rPr>
              <a:t>Quelles</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sont</a:t>
            </a:r>
            <a:r>
              <a:rPr lang="en-GB" sz="2000" dirty="0" smtClean="0">
                <a:latin typeface="Arial" pitchFamily="34" charset="0"/>
                <a:cs typeface="Arial" pitchFamily="34" charset="0"/>
              </a:rPr>
              <a:t> les menaces qui </a:t>
            </a:r>
            <a:r>
              <a:rPr lang="en-GB" sz="2000" dirty="0" err="1" smtClean="0">
                <a:latin typeface="Arial" pitchFamily="34" charset="0"/>
                <a:cs typeface="Arial" pitchFamily="34" charset="0"/>
              </a:rPr>
              <a:t>pèsent</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sur</a:t>
            </a:r>
            <a:r>
              <a:rPr lang="en-GB" sz="2000" dirty="0" smtClean="0">
                <a:latin typeface="Arial" pitchFamily="34" charset="0"/>
                <a:cs typeface="Arial" pitchFamily="34" charset="0"/>
              </a:rPr>
              <a:t> la </a:t>
            </a:r>
            <a:r>
              <a:rPr lang="en-GB" sz="2000" dirty="0" err="1" smtClean="0">
                <a:latin typeface="Arial" pitchFamily="34" charset="0"/>
                <a:cs typeface="Arial" pitchFamily="34" charset="0"/>
              </a:rPr>
              <a:t>révolution</a:t>
            </a:r>
            <a:r>
              <a:rPr lang="en-GB" sz="2000" dirty="0" smtClean="0">
                <a:latin typeface="Arial" pitchFamily="34" charset="0"/>
                <a:cs typeface="Arial" pitchFamily="34" charset="0"/>
              </a:rPr>
              <a:t> ?</a:t>
            </a:r>
          </a:p>
          <a:p>
            <a:pPr marL="514350" indent="-514350">
              <a:buFont typeface="+mj-lt"/>
              <a:buAutoNum type="arabicPeriod"/>
            </a:pPr>
            <a:r>
              <a:rPr lang="en-GB" sz="2000" dirty="0" smtClean="0">
                <a:latin typeface="Arial" pitchFamily="34" charset="0"/>
                <a:cs typeface="Arial" pitchFamily="34" charset="0"/>
              </a:rPr>
              <a:t>Comment </a:t>
            </a:r>
            <a:r>
              <a:rPr lang="en-GB" sz="2000" dirty="0" err="1" smtClean="0">
                <a:latin typeface="Arial" pitchFamily="34" charset="0"/>
                <a:cs typeface="Arial" pitchFamily="34" charset="0"/>
              </a:rPr>
              <a:t>est</a:t>
            </a:r>
            <a:r>
              <a:rPr lang="en-GB" sz="2000" dirty="0" smtClean="0">
                <a:latin typeface="Arial" pitchFamily="34" charset="0"/>
                <a:cs typeface="Arial" pitchFamily="34" charset="0"/>
              </a:rPr>
              <a:t> née </a:t>
            </a:r>
            <a:r>
              <a:rPr lang="en-GB" sz="2000" i="1" dirty="0" smtClean="0">
                <a:latin typeface="Arial" pitchFamily="34" charset="0"/>
                <a:cs typeface="Arial" pitchFamily="34" charset="0"/>
              </a:rPr>
              <a:t>la Marseillaise </a:t>
            </a:r>
            <a:r>
              <a:rPr lang="en-GB" sz="2000" dirty="0" smtClean="0">
                <a:latin typeface="Arial" pitchFamily="34" charset="0"/>
                <a:cs typeface="Arial" pitchFamily="34" charset="0"/>
              </a:rPr>
              <a:t>?                                   (p.4)</a:t>
            </a:r>
          </a:p>
          <a:p>
            <a:pPr marL="514350" indent="-514350">
              <a:buFont typeface="+mj-lt"/>
              <a:buAutoNum type="arabicPeriod"/>
            </a:pPr>
            <a:endParaRPr lang="en-GB" sz="2600" dirty="0" smtClean="0">
              <a:latin typeface="Arial" pitchFamily="34" charset="0"/>
              <a:cs typeface="Arial" pitchFamily="34" charset="0"/>
            </a:endParaRPr>
          </a:p>
          <a:p>
            <a:pPr marL="514350" indent="-514350">
              <a:buFont typeface="+mj-lt"/>
              <a:buAutoNum type="arabicPeriod"/>
            </a:pPr>
            <a:endParaRPr lang="en-GB" sz="2800" dirty="0"/>
          </a:p>
        </p:txBody>
      </p:sp>
      <p:sp>
        <p:nvSpPr>
          <p:cNvPr id="4" name="Title 16"/>
          <p:cNvSpPr>
            <a:spLocks noGrp="1"/>
          </p:cNvSpPr>
          <p:nvPr>
            <p:ph type="title"/>
          </p:nvPr>
        </p:nvSpPr>
        <p:spPr>
          <a:xfrm>
            <a:off x="457200" y="274638"/>
            <a:ext cx="8229600" cy="777875"/>
          </a:xfrm>
          <a:gradFill flip="none" rotWithShape="1">
            <a:gsLst>
              <a:gs pos="0">
                <a:srgbClr val="FF3300">
                  <a:shade val="30000"/>
                  <a:satMod val="115000"/>
                </a:srgbClr>
              </a:gs>
              <a:gs pos="50000">
                <a:srgbClr val="FF3300">
                  <a:shade val="67500"/>
                  <a:satMod val="115000"/>
                </a:srgbClr>
              </a:gs>
              <a:gs pos="100000">
                <a:srgbClr val="FF3300">
                  <a:shade val="100000"/>
                  <a:satMod val="115000"/>
                </a:srgbClr>
              </a:gs>
            </a:gsLst>
            <a:lin ang="18900000" scaled="1"/>
            <a:tileRect/>
          </a:gradFill>
        </p:spPr>
        <p:txBody>
          <a:bodyPr>
            <a:normAutofit/>
          </a:bodyPr>
          <a:lstStyle/>
          <a:p>
            <a:r>
              <a:rPr lang="en-GB" sz="2800" dirty="0" smtClean="0">
                <a:latin typeface="Arial Black" pitchFamily="34" charset="0"/>
              </a:rPr>
              <a:t>The French Revolution</a:t>
            </a:r>
            <a:endParaRPr lang="en-GB" sz="2800" dirty="0">
              <a:latin typeface="Arial Black"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1460</TotalTime>
  <Words>683</Words>
  <Application>Microsoft Office PowerPoint</Application>
  <PresentationFormat>On-screen Show (4:3)</PresentationFormat>
  <Paragraphs>138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The French Revolution  in film  in the French classroom</vt:lpstr>
      <vt:lpstr>The French Revolution in film</vt:lpstr>
      <vt:lpstr> </vt:lpstr>
      <vt:lpstr>What do you know about  the French Revolution?</vt:lpstr>
      <vt:lpstr>The French Revolution in film</vt:lpstr>
      <vt:lpstr>  </vt:lpstr>
      <vt:lpstr>Danton  Andrzej Wajda (1983)</vt:lpstr>
      <vt:lpstr>Class activities – prior to screening</vt:lpstr>
      <vt:lpstr>The French Revolution</vt:lpstr>
      <vt:lpstr>Activities – post screening</vt:lpstr>
      <vt:lpstr>Bilingual film terminology</vt:lpstr>
      <vt:lpstr>LEXICAL WORK</vt:lpstr>
      <vt:lpstr>Additional activities and assessment</vt:lpstr>
    </vt:vector>
  </TitlesOfParts>
  <Company>University of Essex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French revolution in films</dc:title>
  <dc:creator>sandrine</dc:creator>
  <cp:lastModifiedBy>test3</cp:lastModifiedBy>
  <cp:revision>145</cp:revision>
  <dcterms:created xsi:type="dcterms:W3CDTF">2011-09-01T10:19:26Z</dcterms:created>
  <dcterms:modified xsi:type="dcterms:W3CDTF">2011-09-21T13:35:27Z</dcterms:modified>
</cp:coreProperties>
</file>