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86" r:id="rId3"/>
    <p:sldId id="294" r:id="rId4"/>
    <p:sldId id="265" r:id="rId5"/>
    <p:sldId id="266" r:id="rId6"/>
    <p:sldId id="289" r:id="rId7"/>
    <p:sldId id="285" r:id="rId8"/>
    <p:sldId id="288" r:id="rId9"/>
    <p:sldId id="268" r:id="rId10"/>
    <p:sldId id="269" r:id="rId11"/>
    <p:sldId id="290" r:id="rId12"/>
    <p:sldId id="271" r:id="rId13"/>
    <p:sldId id="291" r:id="rId14"/>
    <p:sldId id="272" r:id="rId15"/>
    <p:sldId id="273" r:id="rId16"/>
    <p:sldId id="29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F0D"/>
    <a:srgbClr val="E5EBEB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20" autoAdjust="0"/>
  </p:normalViewPr>
  <p:slideViewPr>
    <p:cSldViewPr snapToGrid="0">
      <p:cViewPr varScale="1">
        <p:scale>
          <a:sx n="70" d="100"/>
          <a:sy n="70" d="100"/>
        </p:scale>
        <p:origin x="-1512" y="-90"/>
      </p:cViewPr>
      <p:guideLst>
        <p:guide orient="horz" pos="3568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35CD9052-5923-42BC-9E63-0449C7733B9F}" type="datetimeFigureOut">
              <a:rPr lang="en-GB" smtClean="0"/>
              <a:pPr/>
              <a:t>04/06/2015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78621D93-B5D0-49CA-A24E-DBEEADAA1D7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77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A561-0926-4AE7-BC92-14CDB90BFE0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A561-0926-4AE7-BC92-14CDB90BFE07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A561-0926-4AE7-BC92-14CDB90BFE0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A561-0926-4AE7-BC92-14CDB90BFE07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2793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A561-0926-4AE7-BC92-14CDB90BFE07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A561-0926-4AE7-BC92-14CDB90BFE07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A561-0926-4AE7-BC92-14CDB90BFE07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A561-0926-4AE7-BC92-14CDB90BFE07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A561-0926-4AE7-BC92-14CDB90BFE07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E78C-0D15-4725-A765-B1498DE5021D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9AE-6C3F-4A55-B243-1758737F8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9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E78C-0D15-4725-A765-B1498DE5021D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9AE-6C3F-4A55-B243-1758737F8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7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E78C-0D15-4725-A765-B1498DE5021D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9AE-6C3F-4A55-B243-1758737F8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8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1440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E78C-0D15-4725-A765-B1498DE5021D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9AE-6C3F-4A55-B243-1758737F8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5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005064"/>
            <a:ext cx="7772400" cy="6178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E78C-0D15-4725-A765-B1498DE5021D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9AE-6C3F-4A55-B243-1758737F8F6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7812360" y="44624"/>
            <a:ext cx="129614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/>
            </a:endParaRPr>
          </a:p>
        </p:txBody>
      </p:sp>
      <p:pic>
        <p:nvPicPr>
          <p:cNvPr id="1026" name="Picture 2" descr="C:\Users\Tom\Dropbox\inet@oxford\inet_logo_bot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7060" r="7160" b="56753"/>
          <a:stretch/>
        </p:blipFill>
        <p:spPr bwMode="auto">
          <a:xfrm>
            <a:off x="755576" y="620688"/>
            <a:ext cx="4464496" cy="10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251385"/>
            <a:ext cx="1907704" cy="62068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75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" b="6852"/>
          <a:stretch/>
        </p:blipFill>
        <p:spPr bwMode="auto">
          <a:xfrm>
            <a:off x="-13071" y="44623"/>
            <a:ext cx="9180000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13071" y="6165304"/>
            <a:ext cx="9144000" cy="719320"/>
          </a:xfrm>
          <a:prstGeom prst="rect">
            <a:avLst/>
          </a:prstGeom>
          <a:solidFill>
            <a:schemeClr val="tx2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4624"/>
            <a:ext cx="9144000" cy="612068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005064"/>
            <a:ext cx="7772400" cy="6178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42401"/>
            <a:ext cx="9361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BE78C-0D15-4725-A765-B1498DE5021D}" type="datetimeFigureOut">
              <a:rPr lang="en-GB" smtClean="0"/>
              <a:pPr/>
              <a:t>04/06/2015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4896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0E29AE-6C3F-4A55-B243-1758737F8F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7" name="Picture 3" descr="C:\Users\Tom\Dropbox\inet@oxford\Final\INET_Brand_Final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3157"/>
            <a:ext cx="4916487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8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846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"/>
          <a:stretch/>
        </p:blipFill>
        <p:spPr bwMode="auto">
          <a:xfrm>
            <a:off x="0" y="1772816"/>
            <a:ext cx="91440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13071" y="6165304"/>
            <a:ext cx="9144000" cy="719320"/>
          </a:xfrm>
          <a:prstGeom prst="rect">
            <a:avLst/>
          </a:prstGeom>
          <a:solidFill>
            <a:schemeClr val="tx2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7772400" cy="1152128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42401"/>
            <a:ext cx="9361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BE78C-0D15-4725-A765-B1498DE5021D}" type="datetimeFigureOut">
              <a:rPr lang="en-GB" smtClean="0"/>
              <a:pPr/>
              <a:t>04/06/2015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4896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0E29AE-6C3F-4A55-B243-1758737F8F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7" name="Picture 3" descr="C:\Users\Tom\Dropbox\inet@oxford\Final\INET_Brand_Final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4924"/>
            <a:ext cx="4469534" cy="10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3071" y="40050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4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1440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E78C-0D15-4725-A765-B1498DE5021D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9AE-6C3F-4A55-B243-1758737F8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7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313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313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E78C-0D15-4725-A765-B1498DE5021D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9AE-6C3F-4A55-B243-1758737F8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E78C-0D15-4725-A765-B1498DE5021D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9AE-6C3F-4A55-B243-1758737F8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E78C-0D15-4725-A765-B1498DE5021D}" type="datetimeFigureOut">
              <a:rPr lang="en-GB" smtClean="0"/>
              <a:t>04/06/2015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9AE-6C3F-4A55-B243-1758737F8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9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3725"/>
            <a:ext cx="82296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1720" y="6366237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6BBBE78C-0D15-4725-A765-B1498DE5021D}" type="datetimeFigureOut">
              <a:rPr lang="en-GB" smtClean="0"/>
              <a:pPr/>
              <a:t>04/06/2015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A70E29AE-6C3F-4A55-B243-1758737F8F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/>
            </a:endParaRPr>
          </a:p>
        </p:txBody>
      </p:sp>
      <p:pic>
        <p:nvPicPr>
          <p:cNvPr id="10" name="Picture 2" descr="C:\Users\Tom\Dropbox\inet@oxford\inet_logo_both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7060" r="7160" b="56753"/>
          <a:stretch/>
        </p:blipFill>
        <p:spPr bwMode="auto">
          <a:xfrm>
            <a:off x="133939" y="6347642"/>
            <a:ext cx="1701757" cy="4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3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65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297839" cy="620688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smtClean="0"/>
              <a:t> </a:t>
            </a:r>
            <a:r>
              <a:rPr lang="en-GB" sz="2400" b="1" dirty="0" smtClean="0"/>
              <a:t>50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Year Celebration of Essex Economics Department 2015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44780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Inequality – What can be Done?</a:t>
            </a:r>
          </a:p>
          <a:p>
            <a:pPr algn="ctr"/>
            <a:endParaRPr lang="en-US" sz="3600" dirty="0">
              <a:latin typeface="Century Gothic"/>
              <a:cs typeface="Century Gothic"/>
            </a:endParaRPr>
          </a:p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A B Atkinson</a:t>
            </a: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	</a:t>
            </a:r>
            <a:r>
              <a:rPr lang="en-US" sz="2400" i="1" dirty="0" smtClean="0">
                <a:latin typeface="Century Gothic"/>
                <a:cs typeface="Century Gothic"/>
              </a:rPr>
              <a:t>“We are suffering just now from a bad attack of 	economic pessimism” </a:t>
            </a:r>
            <a:r>
              <a:rPr lang="en-US" sz="2400" dirty="0" smtClean="0">
                <a:latin typeface="Century Gothic"/>
                <a:cs typeface="Century Gothic"/>
              </a:rPr>
              <a:t>– J M Keynes, 1930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32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620688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/>
              <a:t>Proposals: Spending more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990600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A substantial child </a:t>
            </a:r>
            <a:r>
              <a:rPr lang="en-GB" sz="2400" dirty="0">
                <a:latin typeface="Century Gothic"/>
              </a:rPr>
              <a:t>benefit should be paid for all </a:t>
            </a:r>
            <a:r>
              <a:rPr lang="en-GB" sz="2400" dirty="0" smtClean="0">
                <a:latin typeface="Century Gothic"/>
              </a:rPr>
              <a:t>children, and </a:t>
            </a:r>
            <a:r>
              <a:rPr lang="en-GB" sz="2400" dirty="0">
                <a:latin typeface="Century Gothic"/>
              </a:rPr>
              <a:t>taxed as </a:t>
            </a:r>
            <a:r>
              <a:rPr lang="en-GB" sz="2400" dirty="0" smtClean="0">
                <a:latin typeface="Century Gothic"/>
              </a:rPr>
              <a:t>income.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 smtClean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A </a:t>
            </a:r>
            <a:r>
              <a:rPr lang="en-GB" sz="2400" dirty="0">
                <a:latin typeface="Century Gothic"/>
              </a:rPr>
              <a:t>participation </a:t>
            </a:r>
            <a:r>
              <a:rPr lang="en-GB" sz="2400" dirty="0" smtClean="0">
                <a:latin typeface="Century Gothic"/>
              </a:rPr>
              <a:t>(citizen’s) income </a:t>
            </a:r>
            <a:r>
              <a:rPr lang="en-GB" sz="2400" dirty="0">
                <a:latin typeface="Century Gothic"/>
              </a:rPr>
              <a:t>should be </a:t>
            </a:r>
            <a:r>
              <a:rPr lang="en-GB" sz="2400" dirty="0" smtClean="0">
                <a:latin typeface="Century Gothic"/>
              </a:rPr>
              <a:t>introduced, </a:t>
            </a:r>
            <a:r>
              <a:rPr lang="en-GB" sz="2400" dirty="0">
                <a:latin typeface="Century Gothic"/>
              </a:rPr>
              <a:t>complementing existing social protection, with the prospect of an EU-wide child basic </a:t>
            </a:r>
            <a:r>
              <a:rPr lang="en-GB" sz="2400" dirty="0" smtClean="0">
                <a:latin typeface="Century Gothic"/>
              </a:rPr>
              <a:t>income</a:t>
            </a:r>
            <a:r>
              <a:rPr lang="en-GB" sz="2400" b="1" dirty="0" smtClean="0">
                <a:latin typeface="Century Gothic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b="1" dirty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Century Gothic"/>
              </a:rPr>
              <a:t>OR </a:t>
            </a:r>
            <a:r>
              <a:rPr lang="en-GB" sz="2400" dirty="0" smtClean="0">
                <a:latin typeface="Century Gothic"/>
              </a:rPr>
              <a:t>Restore social insurance to reduce dependence on means-tested benefits.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b="1" dirty="0" smtClean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Rich </a:t>
            </a:r>
            <a:r>
              <a:rPr lang="en-GB" sz="2400" dirty="0">
                <a:latin typeface="Century Gothic"/>
              </a:rPr>
              <a:t>countries should raise their target for Official Development Assistance to 1 per cent of Gross National </a:t>
            </a:r>
            <a:r>
              <a:rPr lang="en-GB" sz="2400" dirty="0" smtClean="0">
                <a:latin typeface="Century Gothic"/>
              </a:rPr>
              <a:t>Income.</a:t>
            </a:r>
            <a:endParaRPr lang="en-US" sz="24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3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2" y="6896"/>
            <a:ext cx="8229600" cy="5040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Plan of talk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929"/>
            <a:ext cx="8229600" cy="42813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Essex in the 1970s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extent of inequality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economics of inequality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Taxation and welfare state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Proposals: Employment and wages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Capital and wealth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Assessment: what can be done?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620688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/>
              <a:t>Proposals: employment and wages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066800"/>
            <a:ext cx="9067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Governments </a:t>
            </a:r>
            <a:r>
              <a:rPr lang="en-GB" sz="2400" dirty="0">
                <a:latin typeface="Century Gothic"/>
              </a:rPr>
              <a:t>should adopt an explicit target for </a:t>
            </a:r>
            <a:r>
              <a:rPr lang="en-GB" sz="2400" dirty="0" smtClean="0">
                <a:latin typeface="Century Gothic"/>
              </a:rPr>
              <a:t>reducing unemployment (as there is a target for inflation), </a:t>
            </a:r>
            <a:r>
              <a:rPr lang="en-GB" sz="2400" dirty="0">
                <a:latin typeface="Century Gothic"/>
              </a:rPr>
              <a:t>and </a:t>
            </a:r>
            <a:r>
              <a:rPr lang="en-GB" sz="2400" dirty="0" smtClean="0">
                <a:latin typeface="Century Gothic"/>
              </a:rPr>
              <a:t>offer </a:t>
            </a:r>
            <a:r>
              <a:rPr lang="en-GB" sz="2400" dirty="0">
                <a:latin typeface="Century Gothic"/>
              </a:rPr>
              <a:t>guaranteed public </a:t>
            </a:r>
            <a:r>
              <a:rPr lang="en-GB" sz="2400" dirty="0" smtClean="0">
                <a:latin typeface="Century Gothic"/>
              </a:rPr>
              <a:t>employment.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 smtClean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There </a:t>
            </a:r>
            <a:r>
              <a:rPr lang="en-GB" sz="2400" dirty="0">
                <a:latin typeface="Century Gothic"/>
              </a:rPr>
              <a:t>should be a national pay </a:t>
            </a:r>
            <a:r>
              <a:rPr lang="en-GB" sz="2400" dirty="0" smtClean="0">
                <a:latin typeface="Century Gothic"/>
              </a:rPr>
              <a:t>policy: with the minimum </a:t>
            </a:r>
            <a:r>
              <a:rPr lang="en-GB" sz="2400" dirty="0">
                <a:latin typeface="Century Gothic"/>
              </a:rPr>
              <a:t>wage set at </a:t>
            </a:r>
            <a:r>
              <a:rPr lang="en-GB" sz="2400" dirty="0" smtClean="0">
                <a:latin typeface="Century Gothic"/>
              </a:rPr>
              <a:t>the </a:t>
            </a:r>
            <a:r>
              <a:rPr lang="en-GB" sz="2400" dirty="0">
                <a:latin typeface="Century Gothic"/>
              </a:rPr>
              <a:t>Living Wage, and a code of practice for pay above the </a:t>
            </a:r>
            <a:r>
              <a:rPr lang="en-GB" sz="2400" dirty="0" smtClean="0">
                <a:latin typeface="Century Gothic"/>
              </a:rPr>
              <a:t>minimum.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 smtClean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latin typeface="Century Gothic"/>
              </a:rPr>
              <a:t>The direction of technological change should be an explicit concern of policy-makers, encouraging innovation in a form that increases the employability of workers, emphasising the human dimension of service </a:t>
            </a:r>
            <a:r>
              <a:rPr lang="en-GB" sz="2400" dirty="0" smtClean="0">
                <a:latin typeface="Century Gothic"/>
              </a:rPr>
              <a:t>provision. </a:t>
            </a:r>
          </a:p>
          <a:p>
            <a:endParaRPr lang="en-GB" sz="28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67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2" y="6896"/>
            <a:ext cx="8229600" cy="5040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Plan of talk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929"/>
            <a:ext cx="8229600" cy="42813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Essex in the 1970s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extent of inequality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economics of inequality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Taxation and welfare state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Employment and wages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Proposals: Capital and wealth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Assessment: what </a:t>
            </a:r>
            <a:r>
              <a:rPr lang="en-US" sz="2800" i="1" dirty="0" smtClean="0">
                <a:latin typeface="Century Gothic"/>
                <a:cs typeface="Century Gothic"/>
              </a:rPr>
              <a:t>can</a:t>
            </a:r>
            <a:r>
              <a:rPr lang="en-US" sz="2800" dirty="0" smtClean="0">
                <a:latin typeface="Century Gothic"/>
                <a:cs typeface="Century Gothic"/>
              </a:rPr>
              <a:t> be done?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620688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/>
              <a:t>Proposals: Capital and wealth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708" y="836712"/>
            <a:ext cx="91162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(a</a:t>
            </a:r>
            <a:r>
              <a:rPr lang="en-GB" sz="2400" dirty="0">
                <a:latin typeface="Century Gothic"/>
              </a:rPr>
              <a:t>) </a:t>
            </a:r>
            <a:r>
              <a:rPr lang="en-GB" sz="2400" dirty="0" smtClean="0">
                <a:latin typeface="Century Gothic"/>
              </a:rPr>
              <a:t>Introduce a </a:t>
            </a:r>
            <a:r>
              <a:rPr lang="en-GB" sz="2400" dirty="0">
                <a:latin typeface="Century Gothic"/>
              </a:rPr>
              <a:t>distributional dimension into competition policy</a:t>
            </a:r>
            <a:r>
              <a:rPr lang="en-GB" sz="2400" dirty="0" smtClean="0">
                <a:latin typeface="Century Gothic"/>
              </a:rPr>
              <a:t>, (b</a:t>
            </a:r>
            <a:r>
              <a:rPr lang="en-GB" sz="2400" dirty="0">
                <a:latin typeface="Century Gothic"/>
              </a:rPr>
              <a:t>) </a:t>
            </a:r>
            <a:r>
              <a:rPr lang="en-GB" sz="2400" dirty="0" smtClean="0">
                <a:latin typeface="Century Gothic"/>
              </a:rPr>
              <a:t>ensure </a:t>
            </a:r>
            <a:r>
              <a:rPr lang="en-GB" sz="2400" dirty="0">
                <a:latin typeface="Century Gothic"/>
              </a:rPr>
              <a:t>a legal framework that allows trade unions to represent workers on level </a:t>
            </a:r>
            <a:r>
              <a:rPr lang="en-GB" sz="2400" dirty="0" smtClean="0">
                <a:latin typeface="Century Gothic"/>
              </a:rPr>
              <a:t>terms, and (c) establish a new Social and Economic Council with wide representation.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The </a:t>
            </a:r>
            <a:r>
              <a:rPr lang="en-GB" sz="2400" dirty="0">
                <a:latin typeface="Century Gothic"/>
              </a:rPr>
              <a:t>government should offer via national savings bonds a guaranteed positive real rate of interest on savings, with a maximum holding per </a:t>
            </a:r>
            <a:r>
              <a:rPr lang="en-GB" sz="2400" dirty="0" smtClean="0">
                <a:latin typeface="Century Gothic"/>
              </a:rPr>
              <a:t>person.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 smtClean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There </a:t>
            </a:r>
            <a:r>
              <a:rPr lang="en-GB" sz="2400" dirty="0">
                <a:latin typeface="Century Gothic"/>
              </a:rPr>
              <a:t>should be a capital endowment (minimum inheritance) paid to all at </a:t>
            </a:r>
            <a:r>
              <a:rPr lang="en-GB" sz="2400" dirty="0" smtClean="0">
                <a:latin typeface="Century Gothic"/>
              </a:rPr>
              <a:t>adulthood.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 smtClean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Creation </a:t>
            </a:r>
            <a:r>
              <a:rPr lang="en-GB" sz="2400" dirty="0">
                <a:latin typeface="Century Gothic"/>
              </a:rPr>
              <a:t>of a public Investment Authority, operating a sovereign wealth fund </a:t>
            </a:r>
            <a:r>
              <a:rPr lang="en-GB" sz="2400" dirty="0" smtClean="0">
                <a:latin typeface="Century Gothic"/>
              </a:rPr>
              <a:t>to build up </a:t>
            </a:r>
            <a:r>
              <a:rPr lang="en-GB" sz="2400" dirty="0">
                <a:latin typeface="Century Gothic"/>
              </a:rPr>
              <a:t>the </a:t>
            </a:r>
            <a:r>
              <a:rPr lang="en-GB" sz="2400" dirty="0" smtClean="0">
                <a:latin typeface="Century Gothic"/>
              </a:rPr>
              <a:t>state net worth</a:t>
            </a:r>
            <a:r>
              <a:rPr lang="en-GB" sz="2800" dirty="0" smtClean="0">
                <a:latin typeface="Century Gothic"/>
              </a:rPr>
              <a:t>.</a:t>
            </a:r>
            <a:endParaRPr lang="en-US" sz="28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84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6" y="78904"/>
            <a:ext cx="8229600" cy="5760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Decline in net worth of the state as % national income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849021"/>
            <a:ext cx="7872768" cy="57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2" y="6896"/>
            <a:ext cx="8229600" cy="5040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Plan of talk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929"/>
            <a:ext cx="8229600" cy="42813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Essex in the 1970s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extent of inequality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economics of inequality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Taxation and welfare state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Employment and wages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Capital and wealth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Assessment: what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be done?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620688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smtClean="0"/>
              <a:t>Are these proposals “off-the-wall”?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7764" y="664046"/>
            <a:ext cx="9026236" cy="572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</a:rPr>
              <a:t>SUPPORTERS:</a:t>
            </a:r>
          </a:p>
          <a:p>
            <a:endParaRPr lang="en-US" sz="900" b="1" dirty="0" smtClean="0">
              <a:latin typeface="Century Gothic"/>
            </a:endParaRPr>
          </a:p>
          <a:p>
            <a:r>
              <a:rPr lang="en-US" sz="1900" b="1" dirty="0" smtClean="0">
                <a:latin typeface="Century Gothic"/>
              </a:rPr>
              <a:t>Competition policy and </a:t>
            </a:r>
            <a:r>
              <a:rPr lang="en-US" sz="1900" b="1" dirty="0">
                <a:latin typeface="Century Gothic"/>
              </a:rPr>
              <a:t>d</a:t>
            </a:r>
            <a:r>
              <a:rPr lang="en-US" sz="1900" b="1" dirty="0" smtClean="0">
                <a:latin typeface="Century Gothic"/>
              </a:rPr>
              <a:t>istribution: </a:t>
            </a:r>
            <a:r>
              <a:rPr lang="en-US" sz="1900" dirty="0" smtClean="0">
                <a:latin typeface="Century Gothic"/>
              </a:rPr>
              <a:t>US</a:t>
            </a:r>
            <a:r>
              <a:rPr lang="en-US" sz="1900" b="1" dirty="0" smtClean="0">
                <a:latin typeface="Century Gothic"/>
              </a:rPr>
              <a:t> </a:t>
            </a:r>
            <a:r>
              <a:rPr lang="en-US" sz="1900" dirty="0" smtClean="0">
                <a:latin typeface="Century Gothic"/>
              </a:rPr>
              <a:t>Senator Sherman</a:t>
            </a:r>
          </a:p>
          <a:p>
            <a:endParaRPr lang="en-US" sz="1900" b="1" dirty="0" smtClean="0">
              <a:latin typeface="Century Gothic"/>
            </a:endParaRPr>
          </a:p>
          <a:p>
            <a:r>
              <a:rPr lang="en-US" sz="1900" b="1" dirty="0" smtClean="0">
                <a:latin typeface="Century Gothic"/>
              </a:rPr>
              <a:t>Social and Economic Council: </a:t>
            </a:r>
            <a:r>
              <a:rPr lang="en-US" sz="1900" dirty="0" smtClean="0">
                <a:latin typeface="Century Gothic"/>
              </a:rPr>
              <a:t>22 EU countries</a:t>
            </a:r>
          </a:p>
          <a:p>
            <a:endParaRPr lang="en-US" sz="1900" b="1" dirty="0" smtClean="0">
              <a:latin typeface="Century Gothic"/>
            </a:endParaRPr>
          </a:p>
          <a:p>
            <a:r>
              <a:rPr lang="en-US" sz="1900" b="1" dirty="0" smtClean="0">
                <a:latin typeface="Century Gothic"/>
              </a:rPr>
              <a:t>Public Employment Programme: </a:t>
            </a:r>
            <a:r>
              <a:rPr lang="en-US" sz="1900" dirty="0" smtClean="0">
                <a:latin typeface="Century Gothic"/>
              </a:rPr>
              <a:t>US Humphrey-Hawkins Act 1978</a:t>
            </a:r>
          </a:p>
          <a:p>
            <a:endParaRPr lang="en-US" sz="1900" b="1" dirty="0" smtClean="0">
              <a:latin typeface="Century Gothic"/>
            </a:endParaRPr>
          </a:p>
          <a:p>
            <a:r>
              <a:rPr lang="en-US" sz="1900" b="1" dirty="0" smtClean="0">
                <a:latin typeface="Century Gothic"/>
              </a:rPr>
              <a:t>Living wage: </a:t>
            </a:r>
            <a:r>
              <a:rPr lang="en-US" sz="1900" dirty="0" smtClean="0">
                <a:latin typeface="Century Gothic"/>
              </a:rPr>
              <a:t>UK</a:t>
            </a:r>
            <a:r>
              <a:rPr lang="en-US" sz="1900" b="1" dirty="0" smtClean="0">
                <a:latin typeface="Century Gothic"/>
              </a:rPr>
              <a:t> </a:t>
            </a:r>
            <a:r>
              <a:rPr lang="en-US" sz="1900" dirty="0" smtClean="0">
                <a:latin typeface="Century Gothic"/>
              </a:rPr>
              <a:t>Premier League Football Clubs</a:t>
            </a:r>
          </a:p>
          <a:p>
            <a:endParaRPr lang="en-US" sz="1900" b="1" dirty="0" smtClean="0">
              <a:latin typeface="Century Gothic"/>
            </a:endParaRPr>
          </a:p>
          <a:p>
            <a:r>
              <a:rPr lang="en-US" sz="1900" b="1" dirty="0" smtClean="0">
                <a:latin typeface="Century Gothic"/>
              </a:rPr>
              <a:t>Lifetime capital receipts tax: </a:t>
            </a:r>
            <a:r>
              <a:rPr lang="en-US" sz="1900" dirty="0" smtClean="0">
                <a:latin typeface="Century Gothic"/>
              </a:rPr>
              <a:t>J S Mill and Lord Randolph Churchill</a:t>
            </a:r>
          </a:p>
          <a:p>
            <a:endParaRPr lang="en-US" sz="1900" b="1" dirty="0" smtClean="0">
              <a:latin typeface="Century Gothic"/>
            </a:endParaRPr>
          </a:p>
          <a:p>
            <a:r>
              <a:rPr lang="en-US" sz="1900" b="1" dirty="0" smtClean="0">
                <a:latin typeface="Century Gothic"/>
              </a:rPr>
              <a:t>Minimum inheritance: </a:t>
            </a:r>
            <a:r>
              <a:rPr lang="en-US" sz="1900" dirty="0" smtClean="0">
                <a:latin typeface="Century Gothic"/>
              </a:rPr>
              <a:t>Thomas Paine and previous UK Labour Government</a:t>
            </a:r>
          </a:p>
          <a:p>
            <a:endParaRPr lang="en-US" sz="1900" b="1" dirty="0" smtClean="0">
              <a:latin typeface="Century Gothic"/>
            </a:endParaRPr>
          </a:p>
          <a:p>
            <a:r>
              <a:rPr lang="en-US" sz="1900" b="1" dirty="0" smtClean="0">
                <a:latin typeface="Century Gothic"/>
              </a:rPr>
              <a:t>Sovereign wealth fund: </a:t>
            </a:r>
            <a:r>
              <a:rPr lang="en-US" sz="1900" dirty="0" smtClean="0">
                <a:latin typeface="Century Gothic"/>
              </a:rPr>
              <a:t>Boris Johnson, Conservative Mayor of London</a:t>
            </a:r>
          </a:p>
          <a:p>
            <a:endParaRPr lang="en-US" sz="1900" b="1" dirty="0" smtClean="0">
              <a:latin typeface="Century Gothic"/>
            </a:endParaRPr>
          </a:p>
          <a:p>
            <a:r>
              <a:rPr lang="en-US" sz="1900" b="1" dirty="0" smtClean="0">
                <a:latin typeface="Century Gothic"/>
              </a:rPr>
              <a:t>Property tax: </a:t>
            </a:r>
            <a:r>
              <a:rPr lang="en-US" sz="1900" dirty="0" smtClean="0">
                <a:latin typeface="Century Gothic"/>
              </a:rPr>
              <a:t>Most US local governments</a:t>
            </a:r>
          </a:p>
          <a:p>
            <a:endParaRPr lang="en-US" sz="1900" b="1" dirty="0">
              <a:latin typeface="Century Gothic"/>
            </a:endParaRPr>
          </a:p>
          <a:p>
            <a:r>
              <a:rPr lang="en-US" sz="1900" b="1" dirty="0" smtClean="0">
                <a:latin typeface="Century Gothic"/>
              </a:rPr>
              <a:t>Participation (Citizen’s) Income: </a:t>
            </a:r>
            <a:r>
              <a:rPr lang="en-US" sz="1900" dirty="0" smtClean="0">
                <a:latin typeface="Century Gothic"/>
              </a:rPr>
              <a:t>James Meade and Green Party</a:t>
            </a:r>
            <a:endParaRPr lang="en-US" sz="19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58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620688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smtClean="0"/>
              <a:t>Are these proposals debatable? YES!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7764" y="537865"/>
            <a:ext cx="9026236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200" dirty="0" smtClean="0">
                <a:latin typeface="Century Gothic"/>
              </a:rPr>
              <a:t>Objection: “The equity/efficiency trade-off means that national income/growth will be reduced”.  </a:t>
            </a:r>
          </a:p>
          <a:p>
            <a:pPr lvl="1"/>
            <a:r>
              <a:rPr lang="en-US" sz="2200" i="1" dirty="0" smtClean="0">
                <a:latin typeface="Century Gothic"/>
              </a:rPr>
              <a:t>	</a:t>
            </a:r>
            <a:r>
              <a:rPr lang="en-US" sz="2200" b="1" i="1" dirty="0" smtClean="0">
                <a:latin typeface="Century Gothic"/>
              </a:rPr>
              <a:t>Response:</a:t>
            </a:r>
            <a:r>
              <a:rPr lang="en-US" sz="2200" i="1" dirty="0" smtClean="0">
                <a:latin typeface="Century Gothic"/>
              </a:rPr>
              <a:t> standard economic models tend to exclude the 	ways in which equity and efficiency can be complementary, and 	ignore the safeguards introduced in the institutional design of 	redistributive policies. </a:t>
            </a:r>
          </a:p>
          <a:p>
            <a:pPr marL="457200" indent="-457200">
              <a:buAutoNum type="alphaLcParenR"/>
            </a:pPr>
            <a:endParaRPr lang="en-US" sz="2200" dirty="0" smtClean="0">
              <a:latin typeface="Century Gothic"/>
            </a:endParaRPr>
          </a:p>
          <a:p>
            <a:pPr marL="457200" indent="-457200">
              <a:buAutoNum type="alphaLcParenR"/>
            </a:pPr>
            <a:r>
              <a:rPr lang="en-US" sz="2200" dirty="0" smtClean="0">
                <a:latin typeface="Century Gothic"/>
              </a:rPr>
              <a:t>Objection: “In a globalized economy, one country cannot  pursue such a path”. </a:t>
            </a:r>
          </a:p>
          <a:p>
            <a:r>
              <a:rPr lang="en-US" sz="2200" i="1" dirty="0">
                <a:latin typeface="Century Gothic"/>
              </a:rPr>
              <a:t>	</a:t>
            </a:r>
            <a:r>
              <a:rPr lang="en-US" sz="2200" b="1" i="1" dirty="0" smtClean="0">
                <a:latin typeface="Century Gothic"/>
              </a:rPr>
              <a:t>Response:</a:t>
            </a:r>
            <a:r>
              <a:rPr lang="en-US" sz="2200" i="1" dirty="0" smtClean="0">
                <a:latin typeface="Century Gothic"/>
              </a:rPr>
              <a:t> countries are not simply passive agents in the face 	of world developments.</a:t>
            </a:r>
          </a:p>
          <a:p>
            <a:pPr marL="457200" indent="-457200">
              <a:buAutoNum type="alphaLcParenR"/>
            </a:pPr>
            <a:endParaRPr lang="en-US" sz="2200" dirty="0" smtClean="0">
              <a:latin typeface="Century Gothic"/>
            </a:endParaRPr>
          </a:p>
          <a:p>
            <a:pPr marL="457200" indent="-457200">
              <a:buAutoNum type="alphaLcParenR"/>
            </a:pPr>
            <a:r>
              <a:rPr lang="en-US" sz="2200" dirty="0" smtClean="0">
                <a:latin typeface="Century Gothic"/>
              </a:rPr>
              <a:t>Objection: “We cannot afford it”. </a:t>
            </a:r>
          </a:p>
          <a:p>
            <a:pPr lvl="1"/>
            <a:r>
              <a:rPr lang="en-US" sz="2200" i="1" dirty="0">
                <a:latin typeface="Century Gothic"/>
              </a:rPr>
              <a:t>	</a:t>
            </a:r>
            <a:r>
              <a:rPr lang="en-US" sz="2200" b="1" i="1" dirty="0" smtClean="0">
                <a:latin typeface="Century Gothic"/>
              </a:rPr>
              <a:t>Response:</a:t>
            </a:r>
            <a:r>
              <a:rPr lang="en-US" sz="2200" i="1" dirty="0" smtClean="0">
                <a:latin typeface="Century Gothic"/>
              </a:rPr>
              <a:t> </a:t>
            </a:r>
            <a:r>
              <a:rPr lang="en-US" sz="2200" i="1" dirty="0" err="1">
                <a:latin typeface="Century Gothic"/>
              </a:rPr>
              <a:t>C</a:t>
            </a:r>
            <a:r>
              <a:rPr lang="en-US" sz="2200" i="1" dirty="0" err="1" smtClean="0">
                <a:latin typeface="Century Gothic"/>
              </a:rPr>
              <a:t>osted</a:t>
            </a:r>
            <a:r>
              <a:rPr lang="en-US" sz="2200" i="1" dirty="0" smtClean="0">
                <a:latin typeface="Century Gothic"/>
              </a:rPr>
              <a:t> programmes for the UK where the tax </a:t>
            </a:r>
          </a:p>
          <a:p>
            <a:pPr lvl="1"/>
            <a:r>
              <a:rPr lang="en-US" sz="2200" i="1" dirty="0">
                <a:latin typeface="Century Gothic"/>
              </a:rPr>
              <a:t>	</a:t>
            </a:r>
            <a:r>
              <a:rPr lang="en-US" sz="2200" i="1" dirty="0" smtClean="0">
                <a:latin typeface="Century Gothic"/>
              </a:rPr>
              <a:t>and transfer elements would reduce the Gini coefficient and the 	rate of 	poverty by 4 percentage points. </a:t>
            </a:r>
            <a:endParaRPr lang="en-US" sz="2200" dirty="0" smtClean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86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2" y="6896"/>
            <a:ext cx="8229600" cy="5040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Plan of talk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929"/>
            <a:ext cx="8229600" cy="42813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Essex in the 1970s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extent of inequality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economics of inequality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Taxation and welfare state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Employment and wages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Capital and wealth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Assessment: what </a:t>
            </a:r>
            <a:r>
              <a:rPr lang="en-US" sz="2800" i="1" dirty="0" smtClean="0">
                <a:latin typeface="Century Gothic"/>
                <a:cs typeface="Century Gothic"/>
              </a:rPr>
              <a:t>can</a:t>
            </a:r>
            <a:r>
              <a:rPr lang="en-US" sz="2800" dirty="0" smtClean="0">
                <a:latin typeface="Century Gothic"/>
                <a:cs typeface="Century Gothic"/>
              </a:rPr>
              <a:t> be done?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2" y="6896"/>
            <a:ext cx="8229600" cy="5040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Plan of talk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929"/>
            <a:ext cx="8229600" cy="42813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cs typeface="Century Gothic"/>
              </a:rPr>
              <a:t>Essex in the 1970s</a:t>
            </a:r>
            <a:endParaRPr lang="en-US" sz="2800" dirty="0" smtClean="0"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The extent of inequality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economics of inequality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Taxation and welfare state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Employment and wages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Capital and wealth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Assessment: what </a:t>
            </a:r>
            <a:r>
              <a:rPr lang="en-US" sz="2800" i="1" dirty="0" smtClean="0">
                <a:latin typeface="Century Gothic"/>
                <a:cs typeface="Century Gothic"/>
              </a:rPr>
              <a:t>can</a:t>
            </a:r>
            <a:r>
              <a:rPr lang="en-US" sz="2800" dirty="0" smtClean="0">
                <a:latin typeface="Century Gothic"/>
                <a:cs typeface="Century Gothic"/>
              </a:rPr>
              <a:t> be done?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620688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/>
              <a:t>Inequality in UK </a:t>
            </a:r>
            <a:r>
              <a:rPr lang="en-GB" sz="2400" b="1" dirty="0" smtClean="0"/>
              <a:t>1965-2012</a:t>
            </a:r>
            <a:endParaRPr lang="en-GB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0" y="599648"/>
            <a:ext cx="7859120" cy="572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620688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/>
              <a:t>Income inequality compared</a:t>
            </a:r>
            <a:endParaRPr lang="en-GB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844816"/>
            <a:ext cx="7202760" cy="524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07818" y="2708920"/>
            <a:ext cx="609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5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2" y="6896"/>
            <a:ext cx="8229600" cy="5040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Plan of talk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929"/>
            <a:ext cx="8229600" cy="42813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Essex in the 1970s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extent of inequality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The economics of inequality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Taxation and welfare state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Employment and wages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Capital and wealth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Assessment: what </a:t>
            </a:r>
            <a:r>
              <a:rPr lang="en-US" sz="2800" i="1" dirty="0" smtClean="0">
                <a:latin typeface="Century Gothic"/>
                <a:cs typeface="Century Gothic"/>
              </a:rPr>
              <a:t>can</a:t>
            </a:r>
            <a:r>
              <a:rPr lang="en-US" sz="2800" dirty="0" smtClean="0">
                <a:latin typeface="Century Gothic"/>
                <a:cs typeface="Century Gothic"/>
              </a:rPr>
              <a:t> be done?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247940" y="304802"/>
            <a:ext cx="3191878" cy="33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tabLst>
                <a:tab pos="-457200" algn="l"/>
              </a:tabLst>
            </a:pPr>
            <a:r>
              <a:rPr lang="en-GB" sz="1600" b="0" dirty="0">
                <a:solidFill>
                  <a:schemeClr val="tx2"/>
                </a:solidFill>
                <a:latin typeface="Century Gothic"/>
                <a:cs typeface="Times New Roman" pitchFamily="18" charset="0"/>
              </a:rPr>
              <a:t> </a:t>
            </a:r>
            <a:endParaRPr lang="en-US" sz="1600" b="0" dirty="0">
              <a:latin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613" name="Rectangle 2"/>
          <p:cNvSpPr>
            <a:spLocks noChangeArrowheads="1"/>
          </p:cNvSpPr>
          <p:nvPr/>
        </p:nvSpPr>
        <p:spPr bwMode="auto">
          <a:xfrm>
            <a:off x="-174610" y="99271"/>
            <a:ext cx="5394681" cy="5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GB" sz="2400" b="1" dirty="0" smtClean="0">
                <a:solidFill>
                  <a:schemeClr val="bg1"/>
                </a:solidFill>
                <a:latin typeface="Century Gothic"/>
              </a:rPr>
              <a:t> </a:t>
            </a:r>
            <a:endParaRPr lang="en-GB" sz="2400" b="1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4024"/>
            <a:ext cx="6228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1F497D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  <a:t>Many forces in operation</a:t>
            </a:r>
            <a:endParaRPr lang="en-GB" dirty="0">
              <a:latin typeface="Century Gothic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32251" y="585578"/>
            <a:ext cx="3724103" cy="6155790"/>
          </a:xfrm>
          <a:prstGeom prst="rect">
            <a:avLst/>
          </a:prstGeom>
          <a:solidFill>
            <a:srgbClr val="E5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b="0" dirty="0" smtClean="0">
                <a:solidFill>
                  <a:schemeClr val="tx2"/>
                </a:solidFill>
                <a:latin typeface="Century Gothic"/>
                <a:cs typeface="Century Gothic"/>
              </a:rPr>
              <a:t>   Earnings </a:t>
            </a: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of Person 1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b="0" dirty="0" smtClean="0">
                <a:solidFill>
                  <a:schemeClr val="tx2"/>
                </a:solidFill>
                <a:latin typeface="Century Gothic"/>
                <a:cs typeface="Century Gothic"/>
              </a:rPr>
              <a:t>+</a:t>
            </a:r>
            <a:r>
              <a:rPr lang="en-US" sz="2350" dirty="0" smtClean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lang="en-GB" sz="2350" b="0" dirty="0" smtClean="0">
                <a:solidFill>
                  <a:schemeClr val="tx2"/>
                </a:solidFill>
                <a:latin typeface="Century Gothic"/>
                <a:cs typeface="Century Gothic"/>
              </a:rPr>
              <a:t>Earnings </a:t>
            </a: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of Person 2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b="0" dirty="0" smtClean="0">
                <a:solidFill>
                  <a:schemeClr val="tx2"/>
                </a:solidFill>
                <a:latin typeface="Century Gothic"/>
                <a:cs typeface="Century Gothic"/>
              </a:rPr>
              <a:t>+ Income </a:t>
            </a: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from Capital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b="0" dirty="0" smtClean="0">
                <a:solidFill>
                  <a:schemeClr val="tx2"/>
                </a:solidFill>
                <a:latin typeface="Century Gothic"/>
                <a:cs typeface="Century Gothic"/>
              </a:rPr>
              <a:t>+ Private </a:t>
            </a: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transfers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b="0" dirty="0" smtClean="0">
                <a:solidFill>
                  <a:schemeClr val="tx2"/>
                </a:solidFill>
                <a:latin typeface="Century Gothic"/>
                <a:cs typeface="Century Gothic"/>
              </a:rPr>
              <a:t>+ State </a:t>
            </a: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transfers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dirty="0" smtClean="0">
                <a:solidFill>
                  <a:schemeClr val="tx2"/>
                </a:solidFill>
                <a:latin typeface="Century Gothic"/>
                <a:cs typeface="Century Gothic"/>
              </a:rPr>
              <a:t>-  </a:t>
            </a:r>
            <a:r>
              <a:rPr lang="en-GB" sz="2350" b="0" dirty="0" smtClean="0">
                <a:solidFill>
                  <a:schemeClr val="tx2"/>
                </a:solidFill>
                <a:latin typeface="Century Gothic"/>
                <a:cs typeface="Century Gothic"/>
              </a:rPr>
              <a:t>Direct </a:t>
            </a: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taxes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 	=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dirty="0" smtClean="0">
                <a:solidFill>
                  <a:schemeClr val="tx2"/>
                </a:solidFill>
                <a:latin typeface="Century Gothic"/>
                <a:cs typeface="Century Gothic"/>
              </a:rPr>
              <a:t>Disposable </a:t>
            </a:r>
            <a:r>
              <a:rPr lang="en-GB" sz="2350" dirty="0">
                <a:solidFill>
                  <a:schemeClr val="tx2"/>
                </a:solidFill>
                <a:latin typeface="Century Gothic"/>
                <a:cs typeface="Century Gothic"/>
              </a:rPr>
              <a:t>income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 	/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b="0" dirty="0" smtClean="0">
                <a:solidFill>
                  <a:schemeClr val="tx2"/>
                </a:solidFill>
                <a:latin typeface="Century Gothic"/>
                <a:cs typeface="Century Gothic"/>
              </a:rPr>
              <a:t>Number </a:t>
            </a: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of equivalent adults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GB" sz="2350" b="0" dirty="0">
                <a:solidFill>
                  <a:schemeClr val="tx2"/>
                </a:solidFill>
                <a:latin typeface="Century Gothic"/>
                <a:cs typeface="Century Gothic"/>
              </a:rPr>
              <a:t> 	=</a:t>
            </a:r>
            <a:endParaRPr lang="en-US" sz="2350" b="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eaLnBrk="0" hangingPunct="0">
              <a:lnSpc>
                <a:spcPct val="120000"/>
              </a:lnSpc>
              <a:tabLst>
                <a:tab pos="-457200" algn="l"/>
              </a:tabLst>
            </a:pPr>
            <a:r>
              <a:rPr lang="en-US" sz="2350" b="1" dirty="0">
                <a:solidFill>
                  <a:schemeClr val="tx2"/>
                </a:solidFill>
                <a:latin typeface="Century Gothic"/>
                <a:cs typeface="Century Gothic"/>
              </a:rPr>
              <a:t>Household equivalent disposable </a:t>
            </a:r>
            <a:r>
              <a:rPr lang="en-US" sz="235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income</a:t>
            </a:r>
            <a:endParaRPr lang="en-US" sz="2350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7364" y="1654393"/>
            <a:ext cx="31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entury Gothic"/>
              </a:rPr>
              <a:t>3. Ownership and transmission of wealth</a:t>
            </a:r>
            <a:endParaRPr lang="en-US" sz="2000" b="1" i="1" dirty="0">
              <a:latin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26" y="806746"/>
            <a:ext cx="3135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>
                <a:latin typeface="Century Gothic"/>
              </a:rPr>
              <a:t>2. Jobs </a:t>
            </a:r>
            <a:r>
              <a:rPr lang="en-US" sz="2100" b="1" i="1" dirty="0">
                <a:latin typeface="Century Gothic"/>
              </a:rPr>
              <a:t>and pay </a:t>
            </a:r>
            <a:endParaRPr lang="en-US" sz="2100" b="1" i="1" dirty="0" smtClean="0">
              <a:latin typeface="Century Gothic"/>
            </a:endParaRPr>
          </a:p>
          <a:p>
            <a:endParaRPr lang="en-US" sz="1200" b="1" i="1" dirty="0">
              <a:solidFill>
                <a:schemeClr val="bg1">
                  <a:lumMod val="65000"/>
                </a:schemeClr>
              </a:solidFill>
              <a:latin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95" y="2502051"/>
            <a:ext cx="319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entury Gothic"/>
              </a:rPr>
              <a:t>1. Welfare state and taxation</a:t>
            </a:r>
            <a:endParaRPr lang="en-US" sz="2000" b="1" i="1" dirty="0">
              <a:latin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9279" y="1372961"/>
            <a:ext cx="3358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{</a:t>
            </a:r>
            <a:endParaRPr lang="en-GB" sz="5500" spc="-3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6313" y="539738"/>
            <a:ext cx="3358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{</a:t>
            </a:r>
            <a:endParaRPr lang="en-GB" sz="5500" spc="-3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9803" y="2266487"/>
            <a:ext cx="3358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{</a:t>
            </a:r>
            <a:endParaRPr lang="en-GB" sz="5500" spc="-3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791406" y="1918580"/>
            <a:ext cx="522824" cy="0"/>
          </a:xfrm>
          <a:prstGeom prst="straightConnector1">
            <a:avLst/>
          </a:prstGeom>
          <a:ln w="60325">
            <a:solidFill>
              <a:schemeClr val="tx1">
                <a:alpha val="73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78439" y="2825078"/>
            <a:ext cx="522824" cy="0"/>
          </a:xfrm>
          <a:prstGeom prst="straightConnector1">
            <a:avLst/>
          </a:prstGeom>
          <a:ln w="60325">
            <a:solidFill>
              <a:schemeClr val="tx1">
                <a:alpha val="73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78701" y="1098846"/>
            <a:ext cx="522824" cy="0"/>
          </a:xfrm>
          <a:prstGeom prst="straightConnector1">
            <a:avLst/>
          </a:prstGeom>
          <a:ln w="60325">
            <a:solidFill>
              <a:schemeClr val="tx1">
                <a:alpha val="73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532251" y="108887"/>
            <a:ext cx="3564585" cy="1068815"/>
          </a:xfrm>
          <a:prstGeom prst="ellipse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2" y="6896"/>
            <a:ext cx="8229600" cy="5040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Plan of talk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929"/>
            <a:ext cx="8229600" cy="42813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Essex in the 1970s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extent of inequality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The economics of inequality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Proposals: Taxation and welfare state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Employment and wages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Proposals: Capital and wealth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Assessment: what </a:t>
            </a:r>
            <a:r>
              <a:rPr lang="en-US" sz="2800" i="1" dirty="0" smtClean="0">
                <a:latin typeface="Century Gothic"/>
                <a:cs typeface="Century Gothic"/>
              </a:rPr>
              <a:t>can</a:t>
            </a:r>
            <a:r>
              <a:rPr lang="en-US" sz="2800" dirty="0" smtClean="0">
                <a:latin typeface="Century Gothic"/>
                <a:cs typeface="Century Gothic"/>
              </a:rPr>
              <a:t> be done?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FCF1-4BE0-4C85-A627-5E33BEEBFA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620688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/>
              <a:t>Proposals: Taxing more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0668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Return </a:t>
            </a:r>
            <a:r>
              <a:rPr lang="en-GB" sz="2400" dirty="0">
                <a:latin typeface="Century Gothic"/>
              </a:rPr>
              <a:t>to a more progressive rate structure for the </a:t>
            </a:r>
            <a:r>
              <a:rPr lang="en-GB" sz="2400" dirty="0" smtClean="0">
                <a:latin typeface="Century Gothic"/>
              </a:rPr>
              <a:t>income </a:t>
            </a:r>
            <a:r>
              <a:rPr lang="en-GB" sz="2400" dirty="0">
                <a:latin typeface="Century Gothic"/>
              </a:rPr>
              <a:t>tax, with </a:t>
            </a:r>
            <a:r>
              <a:rPr lang="en-GB" sz="2400" dirty="0" smtClean="0">
                <a:latin typeface="Century Gothic"/>
              </a:rPr>
              <a:t>increasing marginal </a:t>
            </a:r>
            <a:r>
              <a:rPr lang="en-GB" sz="2400" dirty="0">
                <a:latin typeface="Century Gothic"/>
              </a:rPr>
              <a:t>rates of tax </a:t>
            </a:r>
            <a:r>
              <a:rPr lang="en-GB" sz="2400" dirty="0" smtClean="0">
                <a:latin typeface="Century Gothic"/>
              </a:rPr>
              <a:t>up </a:t>
            </a:r>
            <a:r>
              <a:rPr lang="en-GB" sz="2400" dirty="0">
                <a:latin typeface="Century Gothic"/>
              </a:rPr>
              <a:t>to a top rate of 65 per cent, accompanied by a broadening of the tax </a:t>
            </a:r>
            <a:r>
              <a:rPr lang="en-GB" sz="2400" dirty="0" smtClean="0">
                <a:latin typeface="Century Gothic"/>
              </a:rPr>
              <a:t>base.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 smtClean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Introduce </a:t>
            </a:r>
            <a:r>
              <a:rPr lang="en-GB" sz="2400" dirty="0">
                <a:latin typeface="Century Gothic"/>
              </a:rPr>
              <a:t>into the personal income tax an Earned Income Discount, limited to the first tranche of </a:t>
            </a:r>
            <a:r>
              <a:rPr lang="en-GB" sz="2400" dirty="0" smtClean="0">
                <a:latin typeface="Century Gothic"/>
              </a:rPr>
              <a:t>earnings.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 smtClean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Change Inheritance Tax from a tax on giving to a tax on receiving, with a </a:t>
            </a:r>
            <a:r>
              <a:rPr lang="en-GB" sz="2400" dirty="0">
                <a:latin typeface="Century Gothic"/>
              </a:rPr>
              <a:t>progressive lifetime capital receipts </a:t>
            </a:r>
            <a:r>
              <a:rPr lang="en-GB" sz="2400" dirty="0" smtClean="0">
                <a:latin typeface="Century Gothic"/>
              </a:rPr>
              <a:t>tax.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 smtClean="0">
              <a:latin typeface="Century Gothic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entury Gothic"/>
              </a:rPr>
              <a:t>Council Tax to be replaced by a proportional property </a:t>
            </a:r>
            <a:r>
              <a:rPr lang="en-GB" sz="2400" dirty="0">
                <a:latin typeface="Century Gothic"/>
              </a:rPr>
              <a:t>tax based on up-to-date property </a:t>
            </a:r>
            <a:r>
              <a:rPr lang="en-GB" sz="2400" dirty="0" smtClean="0">
                <a:latin typeface="Century Gothic"/>
              </a:rPr>
              <a:t>assessments.</a:t>
            </a:r>
            <a:endParaRPr lang="en-US" sz="24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0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T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INET_ppt</Template>
  <TotalTime>15117</TotalTime>
  <Words>865</Words>
  <Application>Microsoft Office PowerPoint</Application>
  <PresentationFormat>On-screen Show (4:3)</PresentationFormat>
  <Paragraphs>173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INET_ppt</vt:lpstr>
      <vt:lpstr> 50th Year Celebration of Essex Economics Department 2015</vt:lpstr>
      <vt:lpstr>Plan of talk</vt:lpstr>
      <vt:lpstr>Plan of talk</vt:lpstr>
      <vt:lpstr>Inequality in UK 1965-2012</vt:lpstr>
      <vt:lpstr>Income inequality compared</vt:lpstr>
      <vt:lpstr>Plan of talk</vt:lpstr>
      <vt:lpstr>PowerPoint Presentation</vt:lpstr>
      <vt:lpstr>Plan of talk</vt:lpstr>
      <vt:lpstr>Proposals: Taxing more</vt:lpstr>
      <vt:lpstr>Proposals: Spending more</vt:lpstr>
      <vt:lpstr>Plan of talk</vt:lpstr>
      <vt:lpstr>Proposals: employment and wages</vt:lpstr>
      <vt:lpstr>Plan of talk</vt:lpstr>
      <vt:lpstr>Proposals: Capital and wealth</vt:lpstr>
      <vt:lpstr>Decline in net worth of the state as % national income</vt:lpstr>
      <vt:lpstr>Plan of talk</vt:lpstr>
      <vt:lpstr>Are these proposals “off-the-wall”?</vt:lpstr>
      <vt:lpstr>Are these proposals debatable? YES!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Talk Title</dc:title>
  <dc:creator>Tom</dc:creator>
  <cp:lastModifiedBy>Tony Atkinson</cp:lastModifiedBy>
  <cp:revision>53</cp:revision>
  <dcterms:created xsi:type="dcterms:W3CDTF">2013-02-06T15:44:06Z</dcterms:created>
  <dcterms:modified xsi:type="dcterms:W3CDTF">2015-06-05T09:05:44Z</dcterms:modified>
</cp:coreProperties>
</file>